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378" r:id="rId3"/>
    <p:sldId id="379" r:id="rId4"/>
    <p:sldId id="318" r:id="rId6"/>
    <p:sldId id="395" r:id="rId7"/>
    <p:sldId id="319" r:id="rId8"/>
    <p:sldId id="320" r:id="rId9"/>
    <p:sldId id="321" r:id="rId10"/>
    <p:sldId id="322" r:id="rId11"/>
    <p:sldId id="323" r:id="rId12"/>
    <p:sldId id="324" r:id="rId13"/>
    <p:sldId id="325" r:id="rId14"/>
    <p:sldId id="409" r:id="rId15"/>
    <p:sldId id="410" r:id="rId16"/>
    <p:sldId id="411" r:id="rId17"/>
    <p:sldId id="412" r:id="rId18"/>
    <p:sldId id="414" r:id="rId19"/>
    <p:sldId id="415"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第二部分：商业模式变革</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3" descr="qt_temp"/>
          <p:cNvPicPr>
            <a:picLocks noChangeAspect="true"/>
          </p:cNvPicPr>
          <p:nvPr/>
        </p:nvPicPr>
        <p:blipFill>
          <a:blip r:embed="rId7"/>
          <a:stretch>
            <a:fillRect/>
          </a:stretch>
        </p:blipFill>
        <p:spPr>
          <a:xfrm>
            <a:off x="7559040"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a:t>
            </a:r>
            <a:r>
              <a:rPr lang="zh-CN" sz="3200" dirty="0">
                <a:solidFill>
                  <a:schemeClr val="bg1"/>
                </a:solidFill>
                <a:latin typeface="微软雅黑" panose="020B0503020204020204" charset="-122"/>
                <a:ea typeface="微软雅黑" panose="020B0503020204020204" charset="-122"/>
                <a:sym typeface="+mn-ea"/>
              </a:rPr>
              <a:t>赋能小</a:t>
            </a:r>
            <a:r>
              <a:rPr lang="en-US" altLang="zh-CN" sz="3200" dirty="0">
                <a:solidFill>
                  <a:schemeClr val="bg1"/>
                </a:solidFill>
                <a:latin typeface="微软雅黑" panose="020B0503020204020204" charset="-122"/>
                <a:ea typeface="微软雅黑" panose="020B0503020204020204" charset="-122"/>
                <a:sym typeface="+mn-ea"/>
              </a:rPr>
              <a:t>b</a:t>
            </a:r>
            <a:r>
              <a:rPr lang="zh-CN" altLang="en-US" sz="3200" dirty="0">
                <a:solidFill>
                  <a:schemeClr val="bg1"/>
                </a:solidFill>
                <a:latin typeface="微软雅黑" panose="020B0503020204020204" charset="-122"/>
                <a:ea typeface="微软雅黑" panose="020B0503020204020204" charset="-122"/>
                <a:sym typeface="+mn-ea"/>
              </a:rPr>
              <a:t>更好服务</a:t>
            </a:r>
            <a:r>
              <a:rPr lang="en-US" altLang="zh-CN" sz="3200" dirty="0">
                <a:solidFill>
                  <a:schemeClr val="bg1"/>
                </a:solidFill>
                <a:latin typeface="微软雅黑" panose="020B0503020204020204" charset="-122"/>
                <a:ea typeface="微软雅黑" panose="020B0503020204020204" charset="-122"/>
                <a:sym typeface="+mn-ea"/>
              </a:rPr>
              <a:t>c</a:t>
            </a:r>
            <a:endParaRPr lang="en-US" altLang="zh-CN" sz="3200" dirty="0">
              <a:solidFill>
                <a:schemeClr val="bg1"/>
              </a:solidFill>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rcRect b="27944"/>
          <a:stretch>
            <a:fillRect/>
          </a:stretch>
        </p:blipFill>
        <p:spPr>
          <a:xfrm>
            <a:off x="3742055" y="1594485"/>
            <a:ext cx="4707890" cy="1881505"/>
          </a:xfrm>
          <a:prstGeom prst="rect">
            <a:avLst/>
          </a:prstGeom>
        </p:spPr>
      </p:pic>
      <p:sp>
        <p:nvSpPr>
          <p:cNvPr id="11" name="文本框 10"/>
          <p:cNvSpPr txBox="true"/>
          <p:nvPr/>
        </p:nvSpPr>
        <p:spPr>
          <a:xfrm>
            <a:off x="1414780" y="791210"/>
            <a:ext cx="9546590"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平台</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从下面五个方面赋能小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，以支持其更好地为</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提供差异化的产品和服务。</a:t>
            </a:r>
            <a:endParaRPr lang="zh-CN" altLang="en-US" sz="2000">
              <a:latin typeface="微软雅黑" panose="020B0503020204020204" charset="-122"/>
              <a:ea typeface="微软雅黑" panose="020B0503020204020204" charset="-122"/>
            </a:endParaRPr>
          </a:p>
        </p:txBody>
      </p:sp>
      <p:sp>
        <p:nvSpPr>
          <p:cNvPr id="6" name="文本框 5"/>
          <p:cNvSpPr txBox="true"/>
          <p:nvPr/>
        </p:nvSpPr>
        <p:spPr>
          <a:xfrm>
            <a:off x="1414780" y="3557905"/>
            <a:ext cx="9546590" cy="147637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en-US" sz="2000" b="1">
                <a:latin typeface="微软雅黑" panose="020B0503020204020204" charset="-122"/>
                <a:ea typeface="微软雅黑" panose="020B0503020204020204" charset="-122"/>
              </a:rPr>
              <a:t>SaaS</a:t>
            </a:r>
            <a:r>
              <a:rPr lang="zh-CN" altLang="en-US" sz="2000" b="1">
                <a:latin typeface="微软雅黑" panose="020B0503020204020204" charset="-122"/>
                <a:ea typeface="微软雅黑" panose="020B0503020204020204" charset="-122"/>
              </a:rPr>
              <a:t>化工具</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通过Internet提供软件的模式，厂商将应用软件统一部署在自己的服务器上，客户可以根据自己实际需求，通过互联网向厂商购买所需的应用软件服务。</a:t>
            </a:r>
            <a:endParaRPr lang="zh-CN" altLang="en-US" sz="2000">
              <a:latin typeface="微软雅黑" panose="020B0503020204020204" charset="-122"/>
              <a:ea typeface="微软雅黑" panose="020B0503020204020204" charset="-122"/>
            </a:endParaRPr>
          </a:p>
        </p:txBody>
      </p:sp>
      <p:pic>
        <p:nvPicPr>
          <p:cNvPr id="7" name="图片 6"/>
          <p:cNvPicPr>
            <a:picLocks noChangeAspect="true"/>
          </p:cNvPicPr>
          <p:nvPr/>
        </p:nvPicPr>
        <p:blipFill>
          <a:blip r:embed="rId5"/>
          <a:srcRect l="4979" t="13742" r="5732" b="21195"/>
          <a:stretch>
            <a:fillRect/>
          </a:stretch>
        </p:blipFill>
        <p:spPr>
          <a:xfrm>
            <a:off x="3222625" y="4982210"/>
            <a:ext cx="5746750" cy="1687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S赋能小b更好服务c（续）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912495"/>
            <a:ext cx="9546590"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资源的集中采购</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通过对小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的在线化支持，可以实时准确获得小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对某些公共服务的需求，帮助他们向上游供应商集成采购，获得更好的价格和服务。</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大搜车推出的“弹个车”服务把新车销售的使用权和所有权分开，让用户以很低的年付就拥有新车的使用权，从部分整车厂争取到特定车型的销售权，再授权部分核心零售商销售给客户，大部分零售商以前没机会销售新车，这些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利用自己对客户的掌握和运作能力，通过平台</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，获得以前没有的新车销售资源，升级自己的服务。</a:t>
            </a:r>
            <a:endParaRPr lang="zh-CN" altLang="en-US">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2033905" y="4173855"/>
            <a:ext cx="8124825" cy="246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S赋能小b更好服务c（续）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836930"/>
            <a:ext cx="9546590"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共同的品质保证</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在</a:t>
            </a:r>
            <a:r>
              <a:rPr lang="en-US" altLang="zh-CN">
                <a:latin typeface="微软雅黑" panose="020B0503020204020204" charset="-122"/>
                <a:ea typeface="微软雅黑" panose="020B0503020204020204" charset="-122"/>
              </a:rPr>
              <a:t>S2b2c</a:t>
            </a:r>
            <a:r>
              <a:rPr lang="zh-CN" altLang="en-US">
                <a:latin typeface="微软雅黑" panose="020B0503020204020204" charset="-122"/>
                <a:ea typeface="微软雅黑" panose="020B0503020204020204" charset="-122"/>
              </a:rPr>
              <a:t>模式下，</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必须借助小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的独立性、创造性和服务能力，那么小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提供的服务就必然不是完全标准化的（不同于连锁和特许加盟），小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在</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提供的标准化产品和服务的基础上要有再创造和再发挥的空间和能力。在服务客户时，</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和小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是合作关系，采取的是</a:t>
            </a:r>
            <a:r>
              <a:rPr lang="zh-CN" altLang="en-US" b="1">
                <a:solidFill>
                  <a:srgbClr val="00B0F0"/>
                </a:solidFill>
                <a:latin typeface="微软雅黑" panose="020B0503020204020204" charset="-122"/>
                <a:ea typeface="微软雅黑" panose="020B0503020204020204" charset="-122"/>
              </a:rPr>
              <a:t>双品牌战略</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和小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对</a:t>
            </a:r>
            <a:r>
              <a:rPr lang="en-US" altLang="zh-CN">
                <a:latin typeface="微软雅黑" panose="020B0503020204020204" charset="-122"/>
                <a:ea typeface="微软雅黑" panose="020B0503020204020204" charset="-122"/>
              </a:rPr>
              <a:t>c</a:t>
            </a:r>
            <a:r>
              <a:rPr lang="zh-CN" altLang="en-US">
                <a:latin typeface="微软雅黑" panose="020B0503020204020204" charset="-122"/>
                <a:ea typeface="微软雅黑" panose="020B0503020204020204" charset="-122"/>
              </a:rPr>
              <a:t>都有品牌露出，因而</a:t>
            </a:r>
            <a:r>
              <a:rPr lang="en-US" altLang="zh-CN" b="1">
                <a:solidFill>
                  <a:srgbClr val="00B0F0"/>
                </a:solidFill>
                <a:latin typeface="微软雅黑" panose="020B0503020204020204" charset="-122"/>
                <a:ea typeface="微软雅黑" panose="020B0503020204020204" charset="-122"/>
              </a:rPr>
              <a:t>S</a:t>
            </a:r>
            <a:r>
              <a:rPr lang="zh-CN" altLang="en-US" b="1">
                <a:solidFill>
                  <a:srgbClr val="00B0F0"/>
                </a:solidFill>
                <a:latin typeface="微软雅黑" panose="020B0503020204020204" charset="-122"/>
                <a:ea typeface="微软雅黑" panose="020B0503020204020204" charset="-122"/>
              </a:rPr>
              <a:t>有必要对小</a:t>
            </a:r>
            <a:r>
              <a:rPr lang="en-US" altLang="zh-CN" b="1">
                <a:solidFill>
                  <a:srgbClr val="00B0F0"/>
                </a:solidFill>
                <a:latin typeface="微软雅黑" panose="020B0503020204020204" charset="-122"/>
                <a:ea typeface="微软雅黑" panose="020B0503020204020204" charset="-122"/>
              </a:rPr>
              <a:t>b</a:t>
            </a:r>
            <a:r>
              <a:rPr lang="zh-CN" altLang="en-US" b="1">
                <a:solidFill>
                  <a:srgbClr val="00B0F0"/>
                </a:solidFill>
                <a:latin typeface="微软雅黑" panose="020B0503020204020204" charset="-122"/>
                <a:ea typeface="微软雅黑" panose="020B0503020204020204" charset="-122"/>
              </a:rPr>
              <a:t>的服务质量进行评估监督，并对消费者做出承诺</a:t>
            </a:r>
            <a:r>
              <a:rPr lang="zh-CN" altLang="en-US">
                <a:latin typeface="微软雅黑" panose="020B0503020204020204" charset="-122"/>
                <a:ea typeface="微软雅黑" panose="020B0503020204020204" charset="-122"/>
              </a:rPr>
              <a:t>，由于</a:t>
            </a:r>
            <a:r>
              <a:rPr lang="en-US" altLang="zh-CN">
                <a:latin typeface="微软雅黑" panose="020B0503020204020204" charset="-122"/>
                <a:ea typeface="微软雅黑" panose="020B0503020204020204" charset="-122"/>
              </a:rPr>
              <a:t>S2b2c</a:t>
            </a:r>
            <a:r>
              <a:rPr lang="zh-CN" altLang="en-US">
                <a:latin typeface="微软雅黑" panose="020B0503020204020204" charset="-122"/>
                <a:ea typeface="微软雅黑" panose="020B0503020204020204" charset="-122"/>
              </a:rPr>
              <a:t>是一个互联网模式，“小</a:t>
            </a:r>
            <a:r>
              <a:rPr lang="en-US" altLang="zh-CN">
                <a:latin typeface="微软雅黑" panose="020B0503020204020204" charset="-122"/>
                <a:ea typeface="微软雅黑" panose="020B0503020204020204" charset="-122"/>
              </a:rPr>
              <a:t>b2c</a:t>
            </a:r>
            <a:r>
              <a:rPr lang="zh-CN" altLang="en-US">
                <a:latin typeface="微软雅黑" panose="020B0503020204020204" charset="-122"/>
                <a:ea typeface="微软雅黑" panose="020B0503020204020204" charset="-122"/>
              </a:rPr>
              <a:t>”服务的过程实际上是在线化完成，所以服务过程对平台是透明的，这就有助于平台</a:t>
            </a: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参与某种性质</a:t>
            </a:r>
            <a:r>
              <a:rPr lang="en-US" altLang="zh-CN">
                <a:latin typeface="微软雅黑" panose="020B0503020204020204" charset="-122"/>
                <a:ea typeface="微软雅黑" panose="020B0503020204020204" charset="-122"/>
              </a:rPr>
              <a:t>2c</a:t>
            </a:r>
            <a:r>
              <a:rPr lang="zh-CN" altLang="en-US">
                <a:latin typeface="微软雅黑" panose="020B0503020204020204" charset="-122"/>
                <a:ea typeface="微软雅黑" panose="020B0503020204020204" charset="-122"/>
              </a:rPr>
              <a:t>的品质担保。</a:t>
            </a:r>
            <a:endParaRPr lang="zh-CN" altLang="en-US">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7600" t="24329" r="8277" b="19744"/>
          <a:stretch>
            <a:fillRect/>
          </a:stretch>
        </p:blipFill>
        <p:spPr>
          <a:xfrm>
            <a:off x="1845310" y="4324350"/>
            <a:ext cx="4410075" cy="1993900"/>
          </a:xfrm>
          <a:prstGeom prst="rect">
            <a:avLst/>
          </a:prstGeom>
        </p:spPr>
      </p:pic>
      <p:pic>
        <p:nvPicPr>
          <p:cNvPr id="5" name="图片 4"/>
          <p:cNvPicPr>
            <a:picLocks noChangeAspect="true"/>
          </p:cNvPicPr>
          <p:nvPr/>
        </p:nvPicPr>
        <p:blipFill>
          <a:blip r:embed="rId5"/>
          <a:srcRect l="3676" t="7804" r="23750" b="2596"/>
          <a:stretch>
            <a:fillRect/>
          </a:stretch>
        </p:blipFill>
        <p:spPr>
          <a:xfrm>
            <a:off x="7727950" y="3601085"/>
            <a:ext cx="3739515" cy="304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S赋能小b更好服务c（续）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836930"/>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网络协同</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en-US" altLang="zh-CN">
                <a:latin typeface="微软雅黑" panose="020B0503020204020204" charset="-122"/>
                <a:ea typeface="微软雅黑" panose="020B0503020204020204" charset="-122"/>
              </a:rPr>
              <a:t>S</a:t>
            </a:r>
            <a:r>
              <a:rPr lang="zh-CN" altLang="en-US">
                <a:latin typeface="微软雅黑" panose="020B0503020204020204" charset="-122"/>
                <a:ea typeface="微软雅黑" panose="020B0503020204020204" charset="-122"/>
              </a:rPr>
              <a:t>的价值来源是看自身实现了多大程度，多少个不同平台的协同，协同的服务越多，网络效应就越大，自身价值就越高。云集在这一点上的创新比较突出。</a:t>
            </a:r>
            <a:endParaRPr lang="zh-CN" altLang="en-US">
              <a:latin typeface="微软雅黑" panose="020B0503020204020204" charset="-122"/>
              <a:ea typeface="微软雅黑" panose="020B0503020204020204" charset="-122"/>
            </a:endParaRPr>
          </a:p>
        </p:txBody>
      </p:sp>
      <p:sp>
        <p:nvSpPr>
          <p:cNvPr id="7" name="文本框 6"/>
          <p:cNvSpPr txBox="true"/>
          <p:nvPr/>
        </p:nvSpPr>
        <p:spPr>
          <a:xfrm>
            <a:off x="1381125" y="508762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云集是一家由社交驱动的精品会员电商平台，通过聚焦商品的极致性价比，为会员提供美妆个护、手机数码、母婴玩具、水果生鲜等全品类精选商品，服务中国家庭的消费升级。2019年5月3日在纳斯达克挂牌上市。</a:t>
            </a:r>
            <a:endParaRPr lang="zh-CN" altLang="en-US">
              <a:latin typeface="微软雅黑" panose="020B0503020204020204" charset="-122"/>
              <a:ea typeface="微软雅黑" panose="020B0503020204020204" charset="-122"/>
              <a:sym typeface="+mn-ea"/>
            </a:endParaRPr>
          </a:p>
        </p:txBody>
      </p:sp>
      <p:pic>
        <p:nvPicPr>
          <p:cNvPr id="8" name="图片 7"/>
          <p:cNvPicPr>
            <a:picLocks noChangeAspect="true"/>
          </p:cNvPicPr>
          <p:nvPr/>
        </p:nvPicPr>
        <p:blipFill>
          <a:blip r:embed="rId4"/>
          <a:stretch>
            <a:fillRect/>
          </a:stretch>
        </p:blipFill>
        <p:spPr>
          <a:xfrm>
            <a:off x="1454150" y="2643505"/>
            <a:ext cx="9283700" cy="187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S赋能小b更好服务c（续）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836930"/>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网络协同</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en-US">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是云集整合的一张大服务网络，包含六朵云，进行精选式采购和平台化支持，赋能小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（店主）利用社交工具（如微信群）传播商品信息并进行售前和售后服务。</a:t>
            </a:r>
            <a:endParaRPr lang="zh-CN" altLang="en-US">
              <a:latin typeface="微软雅黑" panose="020B0503020204020204" charset="-122"/>
              <a:ea typeface="微软雅黑" panose="020B0503020204020204" charset="-122"/>
            </a:endParaRPr>
          </a:p>
        </p:txBody>
      </p:sp>
      <p:sp>
        <p:nvSpPr>
          <p:cNvPr id="3" name="文本框 2"/>
          <p:cNvSpPr txBox="true"/>
          <p:nvPr/>
        </p:nvSpPr>
        <p:spPr>
          <a:xfrm>
            <a:off x="1322705" y="522859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云集的这种模式大大降低了零售的参与门槛，把传统由专职人员进行的商品推介工作社会化、兼职化，愿意在微信上分享的个人成为云集的营销终端，直接对</a:t>
            </a:r>
            <a:r>
              <a:rPr lang="en-US" altLang="zh-CN">
                <a:latin typeface="微软雅黑" panose="020B0503020204020204" charset="-122"/>
                <a:ea typeface="微软雅黑" panose="020B0503020204020204" charset="-122"/>
              </a:rPr>
              <a:t>c</a:t>
            </a:r>
            <a:r>
              <a:rPr lang="zh-CN" altLang="en-US">
                <a:latin typeface="微软雅黑" panose="020B0503020204020204" charset="-122"/>
                <a:ea typeface="微软雅黑" panose="020B0503020204020204" charset="-122"/>
              </a:rPr>
              <a:t>服务，这些小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充分利用个体影响力，也利用了微信的社交网络和流量红利，数量巨大的小</a:t>
            </a:r>
            <a:r>
              <a:rPr lang="en-US" altLang="zh-CN">
                <a:latin typeface="微软雅黑" panose="020B0503020204020204" charset="-122"/>
                <a:ea typeface="微软雅黑" panose="020B0503020204020204" charset="-122"/>
              </a:rPr>
              <a:t>b</a:t>
            </a:r>
            <a:r>
              <a:rPr lang="zh-CN" altLang="en-US">
                <a:latin typeface="微软雅黑" panose="020B0503020204020204" charset="-122"/>
                <a:ea typeface="微软雅黑" panose="020B0503020204020204" charset="-122"/>
              </a:rPr>
              <a:t>迅速带动了云集的销售。</a:t>
            </a:r>
            <a:endParaRPr lang="zh-CN" altLang="en-US">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3442970" y="2374265"/>
            <a:ext cx="5542915" cy="2795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S赋能小b更好服务c（续）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449705" y="5655945"/>
            <a:ext cx="9546590" cy="922020"/>
          </a:xfrm>
          <a:prstGeom prst="rect">
            <a:avLst/>
          </a:prstGeom>
          <a:noFill/>
        </p:spPr>
        <p:txBody>
          <a:bodyPr wrap="square" rtlCol="0">
            <a:spAutoFit/>
          </a:bodyPr>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sym typeface="+mn-ea"/>
              </a:rPr>
              <a:t>由于中医的诊断病例完全在线化，患者的各项数据都存储在平台上，在“大家中医”网站上，每个中医在诊断的过程中，可以跟后台的人工智能引擎共同演化。</a:t>
            </a:r>
            <a:endParaRPr lang="zh-CN">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rcRect l="8347" t="5233" r="9594" b="4098"/>
          <a:stretch>
            <a:fillRect/>
          </a:stretch>
        </p:blipFill>
        <p:spPr>
          <a:xfrm>
            <a:off x="4150360" y="2304415"/>
            <a:ext cx="3891915" cy="3170555"/>
          </a:xfrm>
          <a:prstGeom prst="rect">
            <a:avLst/>
          </a:prstGeom>
        </p:spPr>
      </p:pic>
      <p:sp>
        <p:nvSpPr>
          <p:cNvPr id="6" name="文本框 5"/>
          <p:cNvSpPr txBox="true"/>
          <p:nvPr/>
        </p:nvSpPr>
        <p:spPr>
          <a:xfrm>
            <a:off x="1449705" y="82105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数据智能</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因为起步就是一个在线模式的服务模式，小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服务于</a:t>
            </a:r>
            <a:r>
              <a:rPr lang="en-US" altLang="zh-CN">
                <a:latin typeface="微软雅黑" panose="020B0503020204020204" charset="-122"/>
                <a:ea typeface="微软雅黑" panose="020B0503020204020204" charset="-122"/>
                <a:sym typeface="+mn-ea"/>
              </a:rPr>
              <a:t>c</a:t>
            </a:r>
            <a:r>
              <a:rPr lang="zh-CN" altLang="en-US">
                <a:latin typeface="微软雅黑" panose="020B0503020204020204" charset="-122"/>
                <a:ea typeface="微软雅黑" panose="020B0503020204020204" charset="-122"/>
                <a:sym typeface="+mn-ea"/>
              </a:rPr>
              <a:t>，数据可以沉淀并积累下来，通过这个过程</a:t>
            </a:r>
            <a:r>
              <a:rPr lang="en-US" altLang="zh-CN">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利用自身的资源优势、人才优势、投入优势，有可能给小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提供数据智能的决策支持。</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的两种典型场景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6" name="文本框 5"/>
          <p:cNvSpPr txBox="true"/>
          <p:nvPr/>
        </p:nvSpPr>
        <p:spPr>
          <a:xfrm>
            <a:off x="1449705" y="821055"/>
            <a:ext cx="9546590" cy="346138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有比较大的</a:t>
            </a:r>
            <a:r>
              <a:rPr lang="en-US" altLang="zh-CN" sz="2000" b="1">
                <a:latin typeface="微软雅黑" panose="020B0503020204020204" charset="-122"/>
                <a:ea typeface="微软雅黑" panose="020B0503020204020204" charset="-122"/>
              </a:rPr>
              <a:t>B2C</a:t>
            </a:r>
            <a:r>
              <a:rPr lang="zh-CN" altLang="en-US" sz="2000" b="1">
                <a:latin typeface="微软雅黑" panose="020B0503020204020204" charset="-122"/>
                <a:ea typeface="微软雅黑" panose="020B0503020204020204" charset="-122"/>
              </a:rPr>
              <a:t>来提供服务的行业</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典型案例是“大搜车”。其所在的汽车销售行业，特别是新车销售，</a:t>
            </a:r>
            <a:r>
              <a:rPr lang="en-US">
                <a:latin typeface="微软雅黑" panose="020B0503020204020204" charset="-122"/>
                <a:ea typeface="微软雅黑" panose="020B0503020204020204" charset="-122"/>
                <a:sym typeface="+mn-ea"/>
              </a:rPr>
              <a:t>4S</a:t>
            </a:r>
            <a:r>
              <a:rPr lang="zh-CN" altLang="en-US">
                <a:latin typeface="微软雅黑" panose="020B0503020204020204" charset="-122"/>
                <a:ea typeface="微软雅黑" panose="020B0503020204020204" charset="-122"/>
                <a:sym typeface="+mn-ea"/>
              </a:rPr>
              <a:t>店有相当大的品牌优势和服务优势，传统小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很弱小，需要平台</a:t>
            </a:r>
            <a:r>
              <a:rPr lang="en-US" altLang="zh-CN">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的赋能才能在行业中发展壮大。</a:t>
            </a:r>
            <a:endParaRPr lang="zh-CN" altLang="en-US">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b="1">
                <a:latin typeface="微软雅黑" panose="020B0503020204020204" charset="-122"/>
                <a:ea typeface="微软雅黑" panose="020B0503020204020204" charset="-122"/>
                <a:sym typeface="+mn-ea"/>
              </a:rPr>
              <a:t>以小</a:t>
            </a:r>
            <a:r>
              <a:rPr lang="en-US" altLang="zh-CN" b="1">
                <a:latin typeface="微软雅黑" panose="020B0503020204020204" charset="-122"/>
                <a:ea typeface="微软雅黑" panose="020B0503020204020204" charset="-122"/>
                <a:sym typeface="+mn-ea"/>
              </a:rPr>
              <a:t>b2c</a:t>
            </a:r>
            <a:r>
              <a:rPr lang="zh-CN" altLang="en-US" b="1">
                <a:latin typeface="微软雅黑" panose="020B0503020204020204" charset="-122"/>
                <a:ea typeface="微软雅黑" panose="020B0503020204020204" charset="-122"/>
                <a:sym typeface="+mn-ea"/>
              </a:rPr>
              <a:t>为主，基本没有大</a:t>
            </a:r>
            <a:r>
              <a:rPr lang="en-US" altLang="zh-CN" b="1">
                <a:latin typeface="微软雅黑" panose="020B0503020204020204" charset="-122"/>
                <a:ea typeface="微软雅黑" panose="020B0503020204020204" charset="-122"/>
                <a:sym typeface="+mn-ea"/>
              </a:rPr>
              <a:t>B2C</a:t>
            </a:r>
            <a:r>
              <a:rPr lang="zh-CN" altLang="en-US" b="1">
                <a:latin typeface="微软雅黑" panose="020B0503020204020204" charset="-122"/>
                <a:ea typeface="微软雅黑" panose="020B0503020204020204" charset="-122"/>
                <a:sym typeface="+mn-ea"/>
              </a:rPr>
              <a:t>玩家的行业</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典型案例是“大家中医”。其所在的中医行业，在传统上就是中医直接对自己的患者提供服务，基本上不用依赖其他太多外围的服务。大家中医利用互联网为中医提供网络工作室，为了更好地服务患者，为中医提供了各种互联网工具，如病历记录、开处方、取药，以及给医生。公司的价值更多地体现在</a:t>
            </a:r>
            <a:r>
              <a:rPr lang="en-US" altLang="zh-CN">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对小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的赋能上，很多行业具有类似特征，如美容、装潢等。</a:t>
            </a:r>
            <a:endParaRPr lang="zh-CN" altLang="en-US">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7489825" y="4406265"/>
            <a:ext cx="2057400" cy="2057400"/>
          </a:xfrm>
          <a:prstGeom prst="rect">
            <a:avLst/>
          </a:prstGeom>
        </p:spPr>
      </p:pic>
      <p:pic>
        <p:nvPicPr>
          <p:cNvPr id="10" name="图片 9"/>
          <p:cNvPicPr>
            <a:picLocks noChangeAspect="true"/>
          </p:cNvPicPr>
          <p:nvPr/>
        </p:nvPicPr>
        <p:blipFill>
          <a:blip r:embed="rId5"/>
          <a:srcRect l="12644" t="30949" r="18356" b="19845"/>
          <a:stretch>
            <a:fillRect/>
          </a:stretch>
        </p:blipFill>
        <p:spPr>
          <a:xfrm>
            <a:off x="2454275" y="4727575"/>
            <a:ext cx="3943350" cy="1415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的未来趋势</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6" name="文本框 5"/>
          <p:cNvSpPr txBox="true"/>
          <p:nvPr/>
        </p:nvSpPr>
        <p:spPr>
          <a:xfrm>
            <a:off x="1441450" y="821055"/>
            <a:ext cx="9546590" cy="383095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en-US" altLang="zh-CN" b="1">
                <a:solidFill>
                  <a:srgbClr val="00B0F0"/>
                </a:solidFill>
                <a:latin typeface="微软雅黑" panose="020B0503020204020204" charset="-122"/>
                <a:ea typeface="微软雅黑" panose="020B0503020204020204" charset="-122"/>
                <a:sym typeface="+mn-ea"/>
              </a:rPr>
              <a:t>S</a:t>
            </a:r>
            <a:r>
              <a:rPr lang="zh-CN" altLang="en-US" b="1">
                <a:solidFill>
                  <a:srgbClr val="00B0F0"/>
                </a:solidFill>
                <a:latin typeface="微软雅黑" panose="020B0503020204020204" charset="-122"/>
                <a:ea typeface="微软雅黑" panose="020B0503020204020204" charset="-122"/>
                <a:sym typeface="+mn-ea"/>
              </a:rPr>
              <a:t>对小</a:t>
            </a:r>
            <a:r>
              <a:rPr lang="en-US" altLang="zh-CN" b="1">
                <a:solidFill>
                  <a:srgbClr val="00B0F0"/>
                </a:solidFill>
                <a:latin typeface="微软雅黑" panose="020B0503020204020204" charset="-122"/>
                <a:ea typeface="微软雅黑" panose="020B0503020204020204" charset="-122"/>
                <a:sym typeface="+mn-ea"/>
              </a:rPr>
              <a:t>b</a:t>
            </a:r>
            <a:r>
              <a:rPr lang="zh-CN" altLang="en-US" b="1">
                <a:solidFill>
                  <a:srgbClr val="00B0F0"/>
                </a:solidFill>
                <a:latin typeface="微软雅黑" panose="020B0503020204020204" charset="-122"/>
                <a:ea typeface="微软雅黑" panose="020B0503020204020204" charset="-122"/>
                <a:sym typeface="+mn-ea"/>
              </a:rPr>
              <a:t>赋能的力度越大，</a:t>
            </a:r>
            <a:r>
              <a:rPr lang="en-US" altLang="zh-CN" b="1">
                <a:solidFill>
                  <a:srgbClr val="00B0F0"/>
                </a:solidFill>
                <a:latin typeface="微软雅黑" panose="020B0503020204020204" charset="-122"/>
                <a:ea typeface="微软雅黑" panose="020B0503020204020204" charset="-122"/>
                <a:sym typeface="+mn-ea"/>
              </a:rPr>
              <a:t>S</a:t>
            </a:r>
            <a:r>
              <a:rPr lang="zh-CN" altLang="en-US" b="1">
                <a:solidFill>
                  <a:srgbClr val="00B0F0"/>
                </a:solidFill>
                <a:latin typeface="微软雅黑" panose="020B0503020204020204" charset="-122"/>
                <a:ea typeface="微软雅黑" panose="020B0503020204020204" charset="-122"/>
                <a:sym typeface="+mn-ea"/>
              </a:rPr>
              <a:t>的价值越大，小</a:t>
            </a:r>
            <a:r>
              <a:rPr lang="en-US" altLang="zh-CN" b="1">
                <a:solidFill>
                  <a:srgbClr val="00B0F0"/>
                </a:solidFill>
                <a:latin typeface="微软雅黑" panose="020B0503020204020204" charset="-122"/>
                <a:ea typeface="微软雅黑" panose="020B0503020204020204" charset="-122"/>
                <a:sym typeface="+mn-ea"/>
              </a:rPr>
              <a:t>b</a:t>
            </a:r>
            <a:r>
              <a:rPr lang="zh-CN" altLang="en-US" b="1">
                <a:solidFill>
                  <a:srgbClr val="00B0F0"/>
                </a:solidFill>
                <a:latin typeface="微软雅黑" panose="020B0503020204020204" charset="-122"/>
                <a:ea typeface="微软雅黑" panose="020B0503020204020204" charset="-122"/>
                <a:sym typeface="+mn-ea"/>
              </a:rPr>
              <a:t>对</a:t>
            </a:r>
            <a:r>
              <a:rPr lang="en-US" altLang="zh-CN" b="1">
                <a:solidFill>
                  <a:srgbClr val="00B0F0"/>
                </a:solidFill>
                <a:latin typeface="微软雅黑" panose="020B0503020204020204" charset="-122"/>
                <a:ea typeface="微软雅黑" panose="020B0503020204020204" charset="-122"/>
                <a:sym typeface="+mn-ea"/>
              </a:rPr>
              <a:t>c</a:t>
            </a:r>
            <a:r>
              <a:rPr lang="zh-CN" altLang="en-US" b="1">
                <a:solidFill>
                  <a:srgbClr val="00B0F0"/>
                </a:solidFill>
                <a:latin typeface="微软雅黑" panose="020B0503020204020204" charset="-122"/>
                <a:ea typeface="微软雅黑" panose="020B0503020204020204" charset="-122"/>
                <a:sym typeface="+mn-ea"/>
              </a:rPr>
              <a:t>提供的服务越有价值，“</a:t>
            </a:r>
            <a:r>
              <a:rPr lang="en-US" altLang="zh-CN" b="1">
                <a:solidFill>
                  <a:srgbClr val="00B0F0"/>
                </a:solidFill>
                <a:latin typeface="微软雅黑" panose="020B0503020204020204" charset="-122"/>
                <a:ea typeface="微软雅黑" panose="020B0503020204020204" charset="-122"/>
                <a:sym typeface="+mn-ea"/>
              </a:rPr>
              <a:t>S+</a:t>
            </a:r>
            <a:r>
              <a:rPr lang="zh-CN" altLang="en-US" b="1">
                <a:solidFill>
                  <a:srgbClr val="00B0F0"/>
                </a:solidFill>
                <a:latin typeface="微软雅黑" panose="020B0503020204020204" charset="-122"/>
                <a:ea typeface="微软雅黑" panose="020B0503020204020204" charset="-122"/>
                <a:sym typeface="+mn-ea"/>
              </a:rPr>
              <a:t>小</a:t>
            </a:r>
            <a:r>
              <a:rPr lang="en-US" altLang="zh-CN" b="1">
                <a:solidFill>
                  <a:srgbClr val="00B0F0"/>
                </a:solidFill>
                <a:latin typeface="微软雅黑" panose="020B0503020204020204" charset="-122"/>
                <a:ea typeface="微软雅黑" panose="020B0503020204020204" charset="-122"/>
                <a:sym typeface="+mn-ea"/>
              </a:rPr>
              <a:t>b</a:t>
            </a:r>
            <a:r>
              <a:rPr lang="zh-CN" altLang="en-US" b="1">
                <a:solidFill>
                  <a:srgbClr val="00B0F0"/>
                </a:solidFill>
                <a:latin typeface="微软雅黑" panose="020B0503020204020204" charset="-122"/>
                <a:ea typeface="微软雅黑" panose="020B0503020204020204" charset="-122"/>
                <a:sym typeface="+mn-ea"/>
              </a:rPr>
              <a:t>”对</a:t>
            </a:r>
            <a:r>
              <a:rPr lang="en-US" altLang="zh-CN" b="1">
                <a:solidFill>
                  <a:srgbClr val="00B0F0"/>
                </a:solidFill>
                <a:latin typeface="微软雅黑" panose="020B0503020204020204" charset="-122"/>
                <a:ea typeface="微软雅黑" panose="020B0503020204020204" charset="-122"/>
                <a:sym typeface="+mn-ea"/>
              </a:rPr>
              <a:t>c</a:t>
            </a:r>
            <a:r>
              <a:rPr lang="zh-CN" altLang="en-US" b="1">
                <a:solidFill>
                  <a:srgbClr val="00B0F0"/>
                </a:solidFill>
                <a:latin typeface="微软雅黑" panose="020B0503020204020204" charset="-122"/>
                <a:ea typeface="微软雅黑" panose="020B0503020204020204" charset="-122"/>
                <a:sym typeface="+mn-ea"/>
              </a:rPr>
              <a:t>的价值就比传统的</a:t>
            </a:r>
            <a:r>
              <a:rPr lang="en-US" altLang="zh-CN" b="1">
                <a:solidFill>
                  <a:srgbClr val="00B0F0"/>
                </a:solidFill>
                <a:latin typeface="微软雅黑" panose="020B0503020204020204" charset="-122"/>
                <a:ea typeface="微软雅黑" panose="020B0503020204020204" charset="-122"/>
                <a:sym typeface="+mn-ea"/>
              </a:rPr>
              <a:t>B2C</a:t>
            </a:r>
            <a:r>
              <a:rPr lang="zh-CN" altLang="en-US" b="1">
                <a:solidFill>
                  <a:srgbClr val="00B0F0"/>
                </a:solidFill>
                <a:latin typeface="微软雅黑" panose="020B0503020204020204" charset="-122"/>
                <a:ea typeface="微软雅黑" panose="020B0503020204020204" charset="-122"/>
                <a:sym typeface="+mn-ea"/>
              </a:rPr>
              <a:t>的价值大</a:t>
            </a:r>
            <a:r>
              <a:rPr lang="zh-CN" altLang="en-US">
                <a:latin typeface="微软雅黑" panose="020B0503020204020204" charset="-122"/>
                <a:ea typeface="微软雅黑" panose="020B0503020204020204" charset="-122"/>
                <a:sym typeface="+mn-ea"/>
              </a:rPr>
              <a:t>。所以对于“云集”这类企业，下一步创新的大方向是加强小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对</a:t>
            </a:r>
            <a:r>
              <a:rPr lang="en-US" altLang="zh-CN">
                <a:latin typeface="微软雅黑" panose="020B0503020204020204" charset="-122"/>
                <a:ea typeface="微软雅黑" panose="020B0503020204020204" charset="-122"/>
                <a:sym typeface="+mn-ea"/>
              </a:rPr>
              <a:t>c</a:t>
            </a:r>
            <a:r>
              <a:rPr lang="zh-CN" altLang="en-US">
                <a:latin typeface="微软雅黑" panose="020B0503020204020204" charset="-122"/>
                <a:ea typeface="微软雅黑" panose="020B0503020204020204" charset="-122"/>
                <a:sym typeface="+mn-ea"/>
              </a:rPr>
              <a:t>的服务能力和附加值，对于“大家中医”这类企业，在</a:t>
            </a:r>
            <a:r>
              <a:rPr lang="en-US" altLang="zh-CN">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对小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的赋能上有更大的突破空间，如利用人工智能辅助诊疗就是一个方向。</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Wingdings" panose="05000000000000000000" charset="0"/>
              <a:buChar char=""/>
            </a:pPr>
            <a:r>
              <a:rPr lang="en-US" altLang="zh-CN">
                <a:latin typeface="微软雅黑" panose="020B0503020204020204" charset="-122"/>
                <a:ea typeface="微软雅黑" panose="020B0503020204020204" charset="-122"/>
                <a:sym typeface="+mn-ea"/>
              </a:rPr>
              <a:t>S2b2c</a:t>
            </a:r>
            <a:r>
              <a:rPr lang="zh-CN" altLang="en-US">
                <a:latin typeface="微软雅黑" panose="020B0503020204020204" charset="-122"/>
                <a:ea typeface="微软雅黑" panose="020B0503020204020204" charset="-122"/>
                <a:sym typeface="+mn-ea"/>
              </a:rPr>
              <a:t>模式一方面进一步开始以</a:t>
            </a:r>
            <a:r>
              <a:rPr lang="en-US" altLang="zh-CN">
                <a:latin typeface="微软雅黑" panose="020B0503020204020204" charset="-122"/>
                <a:ea typeface="微软雅黑" panose="020B0503020204020204" charset="-122"/>
                <a:sym typeface="+mn-ea"/>
              </a:rPr>
              <a:t>c</a:t>
            </a:r>
            <a:r>
              <a:rPr lang="zh-CN" altLang="en-US">
                <a:latin typeface="微软雅黑" panose="020B0503020204020204" charset="-122"/>
                <a:ea typeface="微软雅黑" panose="020B0503020204020204" charset="-122"/>
                <a:sym typeface="+mn-ea"/>
              </a:rPr>
              <a:t>为核心，因为小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需要实现和</a:t>
            </a:r>
            <a:r>
              <a:rPr lang="en-US" altLang="zh-CN">
                <a:latin typeface="微软雅黑" panose="020B0503020204020204" charset="-122"/>
                <a:ea typeface="微软雅黑" panose="020B0503020204020204" charset="-122"/>
                <a:sym typeface="+mn-ea"/>
              </a:rPr>
              <a:t>c</a:t>
            </a:r>
            <a:r>
              <a:rPr lang="zh-CN" altLang="en-US">
                <a:latin typeface="微软雅黑" panose="020B0503020204020204" charset="-122"/>
                <a:ea typeface="微软雅黑" panose="020B0503020204020204" charset="-122"/>
                <a:sym typeface="+mn-ea"/>
              </a:rPr>
              <a:t>的实时互动来显示自己的价值，另一方面，</a:t>
            </a:r>
            <a:r>
              <a:rPr lang="en-US" altLang="zh-CN">
                <a:latin typeface="微软雅黑" panose="020B0503020204020204" charset="-122"/>
                <a:ea typeface="微软雅黑" panose="020B0503020204020204" charset="-122"/>
                <a:sym typeface="+mn-ea"/>
              </a:rPr>
              <a:t>S</a:t>
            </a:r>
            <a:r>
              <a:rPr lang="zh-CN" altLang="en-US">
                <a:latin typeface="微软雅黑" panose="020B0503020204020204" charset="-122"/>
                <a:ea typeface="微软雅黑" panose="020B0503020204020204" charset="-122"/>
                <a:sym typeface="+mn-ea"/>
              </a:rPr>
              <a:t>的不断发展实际上把原来线性供应链中的不同环节重构，形成了一个上游的协同网络，在此基础上很有可能</a:t>
            </a:r>
            <a:r>
              <a:rPr lang="zh-CN" altLang="en-US" b="1">
                <a:solidFill>
                  <a:srgbClr val="00B0F0"/>
                </a:solidFill>
                <a:latin typeface="微软雅黑" panose="020B0503020204020204" charset="-122"/>
                <a:ea typeface="微软雅黑" panose="020B0503020204020204" charset="-122"/>
                <a:sym typeface="+mn-ea"/>
              </a:rPr>
              <a:t>演化出下一步更加创新的</a:t>
            </a:r>
            <a:r>
              <a:rPr lang="en-US" altLang="zh-CN" b="1">
                <a:solidFill>
                  <a:srgbClr val="00B0F0"/>
                </a:solidFill>
                <a:latin typeface="微软雅黑" panose="020B0503020204020204" charset="-122"/>
                <a:ea typeface="微软雅黑" panose="020B0503020204020204" charset="-122"/>
                <a:sym typeface="+mn-ea"/>
              </a:rPr>
              <a:t>C2B</a:t>
            </a:r>
            <a:r>
              <a:rPr lang="zh-CN" altLang="en-US" b="1">
                <a:solidFill>
                  <a:srgbClr val="00B0F0"/>
                </a:solidFill>
                <a:latin typeface="微软雅黑" panose="020B0503020204020204" charset="-122"/>
                <a:ea typeface="微软雅黑" panose="020B0503020204020204" charset="-122"/>
                <a:sym typeface="+mn-ea"/>
              </a:rPr>
              <a:t>模式</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Wingdings" panose="05000000000000000000" charset="0"/>
              <a:buChar char=""/>
            </a:pPr>
            <a:r>
              <a:rPr lang="zh-CN" altLang="en-US">
                <a:latin typeface="微软雅黑" panose="020B0503020204020204" charset="-122"/>
                <a:ea typeface="微软雅黑" panose="020B0503020204020204" charset="-122"/>
                <a:sym typeface="+mn-ea"/>
              </a:rPr>
              <a:t>对于很多复杂的服务，小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的价值长期存在，因而</a:t>
            </a:r>
            <a:r>
              <a:rPr lang="en-US" altLang="zh-CN">
                <a:latin typeface="微软雅黑" panose="020B0503020204020204" charset="-122"/>
                <a:ea typeface="微软雅黑" panose="020B0503020204020204" charset="-122"/>
                <a:sym typeface="+mn-ea"/>
              </a:rPr>
              <a:t>S2b2c</a:t>
            </a:r>
            <a:r>
              <a:rPr lang="zh-CN" altLang="en-US">
                <a:latin typeface="微软雅黑" panose="020B0503020204020204" charset="-122"/>
                <a:ea typeface="微软雅黑" panose="020B0503020204020204" charset="-122"/>
                <a:sym typeface="+mn-ea"/>
              </a:rPr>
              <a:t>很可能是一个</a:t>
            </a:r>
            <a:r>
              <a:rPr lang="zh-CN" altLang="en-US" b="1">
                <a:solidFill>
                  <a:srgbClr val="00B0F0"/>
                </a:solidFill>
                <a:latin typeface="微软雅黑" panose="020B0503020204020204" charset="-122"/>
                <a:ea typeface="微软雅黑" panose="020B0503020204020204" charset="-122"/>
                <a:sym typeface="+mn-ea"/>
              </a:rPr>
              <a:t>长期有价值的模式</a:t>
            </a:r>
            <a:r>
              <a:rPr lang="zh-CN" altLang="en-US">
                <a:latin typeface="微软雅黑" panose="020B0503020204020204" charset="-122"/>
                <a:ea typeface="微软雅黑" panose="020B0503020204020204" charset="-122"/>
                <a:sym typeface="+mn-ea"/>
              </a:rPr>
              <a:t>，同时，由于小</a:t>
            </a:r>
            <a:r>
              <a:rPr lang="en-US" altLang="zh-CN">
                <a:latin typeface="微软雅黑" panose="020B0503020204020204" charset="-122"/>
                <a:ea typeface="微软雅黑" panose="020B0503020204020204" charset="-122"/>
                <a:sym typeface="+mn-ea"/>
              </a:rPr>
              <a:t>b</a:t>
            </a:r>
            <a:r>
              <a:rPr lang="zh-CN" altLang="en-US">
                <a:latin typeface="微软雅黑" panose="020B0503020204020204" charset="-122"/>
                <a:ea typeface="微软雅黑" panose="020B0503020204020204" charset="-122"/>
                <a:sym typeface="+mn-ea"/>
              </a:rPr>
              <a:t>和</a:t>
            </a:r>
            <a:r>
              <a:rPr lang="en-US" altLang="zh-CN">
                <a:latin typeface="微软雅黑" panose="020B0503020204020204" charset="-122"/>
                <a:ea typeface="微软雅黑" panose="020B0503020204020204" charset="-122"/>
                <a:sym typeface="+mn-ea"/>
              </a:rPr>
              <a:t>c</a:t>
            </a:r>
            <a:r>
              <a:rPr lang="zh-CN" altLang="en-US">
                <a:latin typeface="微软雅黑" panose="020B0503020204020204" charset="-122"/>
                <a:ea typeface="微软雅黑" panose="020B0503020204020204" charset="-122"/>
                <a:sym typeface="+mn-ea"/>
              </a:rPr>
              <a:t>的互动会逐步在线化，</a:t>
            </a:r>
            <a:r>
              <a:rPr lang="en-US" altLang="zh-CN" b="1">
                <a:solidFill>
                  <a:srgbClr val="00B0F0"/>
                </a:solidFill>
                <a:latin typeface="微软雅黑" panose="020B0503020204020204" charset="-122"/>
                <a:ea typeface="微软雅黑" panose="020B0503020204020204" charset="-122"/>
                <a:sym typeface="+mn-ea"/>
              </a:rPr>
              <a:t>S2b2c</a:t>
            </a:r>
            <a:r>
              <a:rPr lang="zh-CN" altLang="en-US" b="1">
                <a:solidFill>
                  <a:srgbClr val="00B0F0"/>
                </a:solidFill>
                <a:latin typeface="微软雅黑" panose="020B0503020204020204" charset="-122"/>
                <a:ea typeface="微软雅黑" panose="020B0503020204020204" charset="-122"/>
                <a:sym typeface="+mn-ea"/>
              </a:rPr>
              <a:t>也会逐步以客户为中心，最终走向</a:t>
            </a:r>
            <a:r>
              <a:rPr lang="en-US" altLang="zh-CN" b="1">
                <a:solidFill>
                  <a:srgbClr val="00B0F0"/>
                </a:solidFill>
                <a:latin typeface="微软雅黑" panose="020B0503020204020204" charset="-122"/>
                <a:ea typeface="微软雅黑" panose="020B0503020204020204" charset="-122"/>
                <a:sym typeface="+mn-ea"/>
              </a:rPr>
              <a:t>c2b2S</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rcRect l="2166" t="2541" r="2041" b="10178"/>
          <a:stretch>
            <a:fillRect/>
          </a:stretch>
        </p:blipFill>
        <p:spPr>
          <a:xfrm>
            <a:off x="4028440" y="4652010"/>
            <a:ext cx="4135120" cy="195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C2B：未来的核心商业模式</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S2B：通往C2B模式的自然演化路径</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57250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第二节 S2B：通往C2B模式的自然演化路径</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S2b2c</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的内涵</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与小</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b</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之间的核心关系</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S2b2c</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未来的创新和发展趋势</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69823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S2B：通往C2B模式的自然演化路径</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6" name="AutoShape 6"/>
          <p:cNvSpPr/>
          <p:nvPr/>
        </p:nvSpPr>
        <p:spPr>
          <a:xfrm>
            <a:off x="3705860" y="3792220"/>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赋能的</a:t>
            </a: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个方面</a:t>
            </a:r>
            <a:endParaRPr lang="zh-CN" altLang="en-US" sz="2400" b="1" dirty="0">
              <a:latin typeface="微软雅黑" panose="020B0503020204020204" charset="-122"/>
              <a:ea typeface="微软雅黑" panose="020B0503020204020204" charset="-122"/>
            </a:endParaRPr>
          </a:p>
        </p:txBody>
      </p:sp>
      <p:sp>
        <p:nvSpPr>
          <p:cNvPr id="37" name="AutoShape 7"/>
          <p:cNvSpPr/>
          <p:nvPr/>
        </p:nvSpPr>
        <p:spPr>
          <a:xfrm>
            <a:off x="3375025" y="307086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en-US" sz="2400" b="1" dirty="0">
                <a:latin typeface="微软雅黑" panose="020B0503020204020204" charset="-122"/>
                <a:ea typeface="微软雅黑" panose="020B0503020204020204" charset="-122"/>
              </a:rPr>
              <a:t>S</a:t>
            </a:r>
            <a:r>
              <a:rPr lang="zh-CN" altLang="en-US" sz="2400" b="1" dirty="0">
                <a:latin typeface="微软雅黑" panose="020B0503020204020204" charset="-122"/>
                <a:ea typeface="微软雅黑" panose="020B0503020204020204" charset="-122"/>
              </a:rPr>
              <a:t>和小</a:t>
            </a:r>
            <a:r>
              <a:rPr lang="en-US" altLang="zh-CN" sz="2400" b="1" dirty="0">
                <a:latin typeface="微软雅黑" panose="020B0503020204020204" charset="-122"/>
                <a:ea typeface="微软雅黑" panose="020B0503020204020204" charset="-122"/>
              </a:rPr>
              <a:t>b</a:t>
            </a:r>
            <a:r>
              <a:rPr lang="zh-CN" altLang="en-US" sz="2400" b="1" dirty="0">
                <a:latin typeface="微软雅黑" panose="020B0503020204020204" charset="-122"/>
                <a:ea typeface="微软雅黑" panose="020B0503020204020204" charset="-122"/>
              </a:rPr>
              <a:t>的新型合作</a:t>
            </a:r>
            <a:endParaRPr lang="zh-CN" altLang="en-US" sz="2400" b="1" dirty="0">
              <a:latin typeface="微软雅黑" panose="020B0503020204020204" charset="-122"/>
              <a:ea typeface="微软雅黑" panose="020B0503020204020204" charset="-122"/>
            </a:endParaRPr>
          </a:p>
        </p:txBody>
      </p:sp>
      <p:sp>
        <p:nvSpPr>
          <p:cNvPr id="38" name="AutoShape 8"/>
          <p:cNvSpPr/>
          <p:nvPr/>
        </p:nvSpPr>
        <p:spPr>
          <a:xfrm>
            <a:off x="3027045" y="235077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a:t>
            </a:r>
            <a:r>
              <a:rPr lang="en-US" altLang="zh-CN" sz="2400" b="1" dirty="0">
                <a:latin typeface="微软雅黑" panose="020B0503020204020204" charset="-122"/>
                <a:ea typeface="微软雅黑" panose="020B0503020204020204" charset="-122"/>
                <a:cs typeface="微软雅黑" panose="020B0503020204020204" charset="-122"/>
              </a:rPr>
              <a:t>S2b2c</a:t>
            </a:r>
            <a:r>
              <a:rPr lang="zh-CN" altLang="en-US" sz="2400" b="1" dirty="0">
                <a:latin typeface="微软雅黑" panose="020B0503020204020204" charset="-122"/>
                <a:ea typeface="微软雅黑" panose="020B0503020204020204" charset="-122"/>
                <a:cs typeface="微软雅黑" panose="020B0503020204020204" charset="-122"/>
              </a:rPr>
              <a:t>的模式创新</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48412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13944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53" name="Group 23"/>
          <p:cNvGrpSpPr/>
          <p:nvPr/>
        </p:nvGrpSpPr>
        <p:grpSpPr>
          <a:xfrm rot="0">
            <a:off x="3152775" y="3858895"/>
            <a:ext cx="422275" cy="399415"/>
            <a:chOff x="0" y="0"/>
            <a:chExt cx="1615" cy="1615"/>
          </a:xfrm>
        </p:grpSpPr>
        <p:sp>
          <p:nvSpPr>
            <p:cNvPr id="54"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5"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6"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7"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8"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9"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：通往</a:t>
            </a:r>
            <a:r>
              <a:rPr lang="en-US" altLang="zh-CN" sz="3200" dirty="0">
                <a:solidFill>
                  <a:schemeClr val="bg1"/>
                </a:solidFill>
                <a:latin typeface="微软雅黑" panose="020B0503020204020204" charset="-122"/>
                <a:ea typeface="微软雅黑" panose="020B0503020204020204" charset="-122"/>
                <a:sym typeface="+mn-ea"/>
              </a:rPr>
              <a:t>C2B</a:t>
            </a:r>
            <a:r>
              <a:rPr lang="zh-CN" altLang="en-US" sz="3200" dirty="0">
                <a:solidFill>
                  <a:schemeClr val="bg1"/>
                </a:solidFill>
                <a:latin typeface="微软雅黑" panose="020B0503020204020204" charset="-122"/>
                <a:ea typeface="微软雅黑" panose="020B0503020204020204" charset="-122"/>
                <a:sym typeface="+mn-ea"/>
              </a:rPr>
              <a:t>的一个过度商业模式</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65580" y="1050290"/>
            <a:ext cx="9546590" cy="193802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目前，由于技术的限制，全面、理想化的</a:t>
            </a:r>
            <a:r>
              <a:rPr lang="en-US" altLang="zh-CN" sz="2000">
                <a:latin typeface="微软雅黑" panose="020B0503020204020204" charset="-122"/>
                <a:ea typeface="微软雅黑" panose="020B0503020204020204" charset="-122"/>
              </a:rPr>
              <a:t>C2B</a:t>
            </a:r>
            <a:r>
              <a:rPr lang="zh-CN" altLang="en-US" sz="2000">
                <a:latin typeface="微软雅黑" panose="020B0503020204020204" charset="-122"/>
                <a:ea typeface="微软雅黑" panose="020B0503020204020204" charset="-122"/>
              </a:rPr>
              <a:t>还无法取代现有的众多商业模式，在过渡阶段，S2b2c正在快速兴起，</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指供应平台，虽然这个模式在精神上和</a:t>
            </a:r>
            <a:r>
              <a:rPr lang="en-US" altLang="zh-CN" sz="2000">
                <a:latin typeface="微软雅黑" panose="020B0503020204020204" charset="-122"/>
                <a:ea typeface="微软雅黑" panose="020B0503020204020204" charset="-122"/>
              </a:rPr>
              <a:t>C2B</a:t>
            </a:r>
            <a:r>
              <a:rPr lang="zh-CN" altLang="en-US" sz="2000">
                <a:latin typeface="微软雅黑" panose="020B0503020204020204" charset="-122"/>
                <a:ea typeface="微软雅黑" panose="020B0503020204020204" charset="-122"/>
              </a:rPr>
              <a:t>一致，但最重要的差别是，</a:t>
            </a:r>
            <a:r>
              <a:rPr lang="en-US" altLang="zh-CN" sz="2000" b="1">
                <a:solidFill>
                  <a:srgbClr val="00B0F0"/>
                </a:solidFill>
                <a:latin typeface="微软雅黑" panose="020B0503020204020204" charset="-122"/>
                <a:ea typeface="微软雅黑" panose="020B0503020204020204" charset="-122"/>
              </a:rPr>
              <a:t>c</a:t>
            </a:r>
            <a:r>
              <a:rPr lang="zh-CN" altLang="en-US" sz="2000" b="1">
                <a:solidFill>
                  <a:srgbClr val="00B0F0"/>
                </a:solidFill>
                <a:latin typeface="微软雅黑" panose="020B0503020204020204" charset="-122"/>
                <a:ea typeface="微软雅黑" panose="020B0503020204020204" charset="-122"/>
              </a:rPr>
              <a:t>不是通过一个大</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直接服务的，而是通过很多个小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再利用</a:t>
            </a:r>
            <a:r>
              <a:rPr lang="en-US" altLang="zh-CN" sz="2000" b="1">
                <a:solidFill>
                  <a:srgbClr val="00B0F0"/>
                </a:solidFill>
                <a:latin typeface="微软雅黑" panose="020B0503020204020204" charset="-122"/>
                <a:ea typeface="微软雅黑" panose="020B0503020204020204" charset="-122"/>
              </a:rPr>
              <a:t>S</a:t>
            </a:r>
            <a:r>
              <a:rPr lang="zh-CN" altLang="en-US" sz="2000" b="1">
                <a:solidFill>
                  <a:srgbClr val="00B0F0"/>
                </a:solidFill>
                <a:latin typeface="微软雅黑" panose="020B0503020204020204" charset="-122"/>
                <a:ea typeface="微软雅黑" panose="020B0503020204020204" charset="-122"/>
              </a:rPr>
              <a:t>的供应平台完成服务</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120775" y="3975100"/>
            <a:ext cx="3678555" cy="1797685"/>
          </a:xfrm>
          <a:prstGeom prst="rect">
            <a:avLst/>
          </a:prstGeom>
        </p:spPr>
      </p:pic>
      <p:pic>
        <p:nvPicPr>
          <p:cNvPr id="5" name="图片 4"/>
          <p:cNvPicPr>
            <a:picLocks noChangeAspect="true"/>
          </p:cNvPicPr>
          <p:nvPr/>
        </p:nvPicPr>
        <p:blipFill>
          <a:blip r:embed="rId5"/>
          <a:stretch>
            <a:fillRect/>
          </a:stretch>
        </p:blipFill>
        <p:spPr>
          <a:xfrm>
            <a:off x="5210175" y="3844290"/>
            <a:ext cx="2057400" cy="2057400"/>
          </a:xfrm>
          <a:prstGeom prst="rect">
            <a:avLst/>
          </a:prstGeom>
        </p:spPr>
      </p:pic>
      <p:pic>
        <p:nvPicPr>
          <p:cNvPr id="10" name="图片 9"/>
          <p:cNvPicPr>
            <a:picLocks noChangeAspect="true"/>
          </p:cNvPicPr>
          <p:nvPr/>
        </p:nvPicPr>
        <p:blipFill>
          <a:blip r:embed="rId6"/>
          <a:srcRect l="12644" t="30949" r="18356" b="19845"/>
          <a:stretch>
            <a:fillRect/>
          </a:stretch>
        </p:blipFill>
        <p:spPr>
          <a:xfrm>
            <a:off x="7685405" y="4165600"/>
            <a:ext cx="3943350" cy="1415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模式的内涵</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69950"/>
            <a:ext cx="9546590" cy="1476375"/>
          </a:xfrm>
          <a:prstGeom prst="rect">
            <a:avLst/>
          </a:prstGeom>
          <a:noFill/>
        </p:spPr>
        <p:txBody>
          <a:bodyPr wrap="square" rtlCol="0">
            <a:spAutoFit/>
          </a:bodyPr>
          <a:p>
            <a:pPr fontAlgn="auto">
              <a:lnSpc>
                <a:spcPct val="150000"/>
              </a:lnSpc>
            </a:pPr>
            <a:r>
              <a:rPr lang="en-US" altLang="zh-CN" sz="2000">
                <a:latin typeface="微软雅黑" panose="020B0503020204020204" charset="-122"/>
                <a:ea typeface="微软雅黑" panose="020B0503020204020204" charset="-122"/>
                <a:sym typeface="+mn-ea"/>
              </a:rPr>
              <a:t>S2b2c</a:t>
            </a:r>
            <a:r>
              <a:rPr lang="zh-CN" altLang="en-US" sz="2000">
                <a:latin typeface="微软雅黑" panose="020B0503020204020204" charset="-122"/>
                <a:ea typeface="微软雅黑" panose="020B0503020204020204" charset="-122"/>
                <a:sym typeface="+mn-ea"/>
              </a:rPr>
              <a:t>是</a:t>
            </a:r>
            <a:r>
              <a:rPr lang="en-US" altLang="zh-CN" sz="2000">
                <a:latin typeface="微软雅黑" panose="020B0503020204020204" charset="-122"/>
                <a:ea typeface="微软雅黑" panose="020B0503020204020204" charset="-122"/>
                <a:sym typeface="+mn-ea"/>
              </a:rPr>
              <a:t>C2B</a:t>
            </a:r>
            <a:r>
              <a:rPr lang="zh-CN" altLang="en-US" sz="2000">
                <a:latin typeface="微软雅黑" panose="020B0503020204020204" charset="-122"/>
                <a:ea typeface="微软雅黑" panose="020B0503020204020204" charset="-122"/>
                <a:sym typeface="+mn-ea"/>
              </a:rPr>
              <a:t>模式的一个变形，整个服务通过小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和</a:t>
            </a:r>
            <a:r>
              <a:rPr lang="en-US" altLang="zh-CN" sz="2000">
                <a:latin typeface="微软雅黑" panose="020B0503020204020204" charset="-122"/>
                <a:ea typeface="微软雅黑" panose="020B0503020204020204" charset="-122"/>
                <a:sym typeface="+mn-ea"/>
              </a:rPr>
              <a:t>c</a:t>
            </a:r>
            <a:r>
              <a:rPr lang="zh-CN" altLang="en-US" sz="2000">
                <a:latin typeface="微软雅黑" panose="020B0503020204020204" charset="-122"/>
                <a:ea typeface="微软雅黑" panose="020B0503020204020204" charset="-122"/>
                <a:sym typeface="+mn-ea"/>
              </a:rPr>
              <a:t>的紧密互动而驱动，只是</a:t>
            </a:r>
            <a:r>
              <a:rPr lang="zh-CN" altLang="en-US" sz="2000" b="1">
                <a:solidFill>
                  <a:srgbClr val="00B0F0"/>
                </a:solidFill>
                <a:latin typeface="微软雅黑" panose="020B0503020204020204" charset="-122"/>
                <a:ea typeface="微软雅黑" panose="020B0503020204020204" charset="-122"/>
                <a:sym typeface="+mn-ea"/>
              </a:rPr>
              <a:t>这个互动不一定在网上完成</a:t>
            </a: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S</a:t>
            </a:r>
            <a:r>
              <a:rPr lang="zh-CN" altLang="en-US" sz="2000">
                <a:latin typeface="微软雅黑" panose="020B0503020204020204" charset="-122"/>
                <a:ea typeface="微软雅黑" panose="020B0503020204020204" charset="-122"/>
                <a:sym typeface="+mn-ea"/>
              </a:rPr>
              <a:t>是一个重构了的大平台，与小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之间是</a:t>
            </a:r>
            <a:r>
              <a:rPr lang="zh-CN" altLang="en-US" sz="2000" b="1">
                <a:solidFill>
                  <a:srgbClr val="00B0F0"/>
                </a:solidFill>
                <a:latin typeface="微软雅黑" panose="020B0503020204020204" charset="-122"/>
                <a:ea typeface="微软雅黑" panose="020B0503020204020204" charset="-122"/>
                <a:sym typeface="+mn-ea"/>
              </a:rPr>
              <a:t>赋能</a:t>
            </a:r>
            <a:r>
              <a:rPr lang="zh-CN" altLang="en-US" sz="2000">
                <a:latin typeface="微软雅黑" panose="020B0503020204020204" charset="-122"/>
                <a:ea typeface="微软雅黑" panose="020B0503020204020204" charset="-122"/>
                <a:sym typeface="+mn-ea"/>
              </a:rPr>
              <a:t>关系，帮助小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完成对客户实时的低成本互动，大幅提升供应端的效率。</a:t>
            </a:r>
            <a:endParaRPr lang="zh-CN" altLang="en-US" sz="2000">
              <a:latin typeface="微软雅黑" panose="020B0503020204020204" charset="-122"/>
              <a:ea typeface="微软雅黑" panose="020B0503020204020204" charset="-122"/>
              <a:sym typeface="+mn-ea"/>
            </a:endParaRPr>
          </a:p>
        </p:txBody>
      </p:sp>
      <p:pic>
        <p:nvPicPr>
          <p:cNvPr id="7" name="图片 6"/>
          <p:cNvPicPr>
            <a:picLocks noChangeAspect="true"/>
          </p:cNvPicPr>
          <p:nvPr/>
        </p:nvPicPr>
        <p:blipFill>
          <a:blip r:embed="rId4"/>
          <a:srcRect l="4609" t="5096" r="4087" b="6424"/>
          <a:stretch>
            <a:fillRect/>
          </a:stretch>
        </p:blipFill>
        <p:spPr>
          <a:xfrm>
            <a:off x="2010410" y="2534920"/>
            <a:ext cx="3697605" cy="2425700"/>
          </a:xfrm>
          <a:prstGeom prst="rect">
            <a:avLst/>
          </a:prstGeom>
        </p:spPr>
      </p:pic>
      <p:pic>
        <p:nvPicPr>
          <p:cNvPr id="8" name="图片 7"/>
          <p:cNvPicPr>
            <a:picLocks noChangeAspect="true"/>
          </p:cNvPicPr>
          <p:nvPr/>
        </p:nvPicPr>
        <p:blipFill>
          <a:blip r:embed="rId5"/>
          <a:srcRect l="24170" t="8179" r="19048" b="8179"/>
          <a:stretch>
            <a:fillRect/>
          </a:stretch>
        </p:blipFill>
        <p:spPr>
          <a:xfrm>
            <a:off x="7934960" y="2738755"/>
            <a:ext cx="1828165" cy="2017395"/>
          </a:xfrm>
          <a:prstGeom prst="rect">
            <a:avLst/>
          </a:prstGeom>
        </p:spPr>
      </p:pic>
      <p:sp>
        <p:nvSpPr>
          <p:cNvPr id="9" name="文本框 8"/>
          <p:cNvSpPr txBox="true"/>
          <p:nvPr/>
        </p:nvSpPr>
        <p:spPr>
          <a:xfrm>
            <a:off x="1600200" y="5086350"/>
            <a:ext cx="9546590" cy="1476375"/>
          </a:xfrm>
          <a:prstGeom prst="rect">
            <a:avLst/>
          </a:prstGeom>
          <a:noFill/>
        </p:spPr>
        <p:txBody>
          <a:bodyPr wrap="square" rtlCol="0">
            <a:spAutoFit/>
          </a:bodyPr>
          <a:p>
            <a:pPr fontAlgn="auto">
              <a:lnSpc>
                <a:spcPct val="150000"/>
              </a:lnSpc>
            </a:pPr>
            <a:r>
              <a:rPr lang="en-US" sz="2000">
                <a:latin typeface="微软雅黑" panose="020B0503020204020204" charset="-122"/>
                <a:ea typeface="微软雅黑" panose="020B0503020204020204" charset="-122"/>
                <a:sym typeface="+mn-ea"/>
              </a:rPr>
              <a:t>S</a:t>
            </a:r>
            <a:r>
              <a:rPr lang="zh-CN" altLang="en-US" sz="2000">
                <a:latin typeface="微软雅黑" panose="020B0503020204020204" charset="-122"/>
                <a:ea typeface="微软雅黑" panose="020B0503020204020204" charset="-122"/>
                <a:sym typeface="+mn-ea"/>
              </a:rPr>
              <a:t>和小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并不是传统的加盟关系，加盟的核心是标准化流程和严格的质量管控，</a:t>
            </a:r>
            <a:r>
              <a:rPr lang="en-US" altLang="zh-CN" sz="2000">
                <a:latin typeface="微软雅黑" panose="020B0503020204020204" charset="-122"/>
                <a:ea typeface="微软雅黑" panose="020B0503020204020204" charset="-122"/>
                <a:sym typeface="+mn-ea"/>
              </a:rPr>
              <a:t>S</a:t>
            </a:r>
            <a:r>
              <a:rPr lang="zh-CN" altLang="en-US" sz="2000">
                <a:latin typeface="微软雅黑" panose="020B0503020204020204" charset="-122"/>
                <a:ea typeface="微软雅黑" panose="020B0503020204020204" charset="-122"/>
                <a:sym typeface="+mn-ea"/>
              </a:rPr>
              <a:t>最重要的是让小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自主发挥它们最擅长的</a:t>
            </a:r>
            <a:r>
              <a:rPr lang="zh-CN" altLang="en-US" sz="2000" b="1">
                <a:solidFill>
                  <a:srgbClr val="00B0F0"/>
                </a:solidFill>
                <a:latin typeface="微软雅黑" panose="020B0503020204020204" charset="-122"/>
                <a:ea typeface="微软雅黑" panose="020B0503020204020204" charset="-122"/>
                <a:sym typeface="+mn-ea"/>
              </a:rPr>
              <a:t>触达和服务客户的能力</a:t>
            </a:r>
            <a:r>
              <a:rPr lang="zh-CN" altLang="en-US" sz="2000">
                <a:latin typeface="微软雅黑" panose="020B0503020204020204" charset="-122"/>
                <a:ea typeface="微软雅黑" panose="020B0503020204020204" charset="-122"/>
                <a:sym typeface="+mn-ea"/>
              </a:rPr>
              <a:t>，这一模式可能最适合提供</a:t>
            </a:r>
            <a:r>
              <a:rPr lang="zh-CN" altLang="en-US" sz="2000" b="1">
                <a:solidFill>
                  <a:srgbClr val="00B0F0"/>
                </a:solidFill>
                <a:latin typeface="微软雅黑" panose="020B0503020204020204" charset="-122"/>
                <a:ea typeface="微软雅黑" panose="020B0503020204020204" charset="-122"/>
                <a:sym typeface="+mn-ea"/>
              </a:rPr>
              <a:t>复杂和多元化的服务</a:t>
            </a:r>
            <a:r>
              <a:rPr lang="zh-CN" altLang="en-US" sz="2000">
                <a:latin typeface="微软雅黑" panose="020B0503020204020204" charset="-122"/>
                <a:ea typeface="微软雅黑" panose="020B0503020204020204" charset="-122"/>
                <a:sym typeface="+mn-ea"/>
              </a:rPr>
              <a:t>，如</a:t>
            </a:r>
            <a:r>
              <a:rPr lang="zh-CN" altLang="en-US" sz="2000" b="1">
                <a:solidFill>
                  <a:srgbClr val="00B0F0"/>
                </a:solidFill>
                <a:latin typeface="微软雅黑" panose="020B0503020204020204" charset="-122"/>
                <a:ea typeface="微软雅黑" panose="020B0503020204020204" charset="-122"/>
                <a:sym typeface="+mn-ea"/>
              </a:rPr>
              <a:t>家装</a:t>
            </a:r>
            <a:r>
              <a:rPr lang="zh-CN" altLang="en-US" sz="2000">
                <a:latin typeface="微软雅黑" panose="020B0503020204020204" charset="-122"/>
                <a:ea typeface="微软雅黑" panose="020B0503020204020204" charset="-122"/>
                <a:sym typeface="+mn-ea"/>
              </a:rPr>
              <a:t>或者</a:t>
            </a:r>
            <a:r>
              <a:rPr lang="zh-CN" altLang="en-US" sz="2000" b="1">
                <a:solidFill>
                  <a:srgbClr val="00B0F0"/>
                </a:solidFill>
                <a:latin typeface="微软雅黑" panose="020B0503020204020204" charset="-122"/>
                <a:ea typeface="微软雅黑" panose="020B0503020204020204" charset="-122"/>
                <a:sym typeface="+mn-ea"/>
              </a:rPr>
              <a:t>教育</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sp>
        <p:nvSpPr>
          <p:cNvPr id="10" name="文本框 9"/>
          <p:cNvSpPr txBox="true"/>
          <p:nvPr/>
        </p:nvSpPr>
        <p:spPr>
          <a:xfrm>
            <a:off x="6288405" y="3369945"/>
            <a:ext cx="1066165" cy="460375"/>
          </a:xfrm>
          <a:prstGeom prst="rect">
            <a:avLst/>
          </a:prstGeom>
          <a:noFill/>
        </p:spPr>
        <p:txBody>
          <a:bodyPr wrap="square" rtlCol="0">
            <a:spAutoFit/>
          </a:bodyPr>
          <a:p>
            <a:pPr algn="ctr"/>
            <a:r>
              <a:rPr lang="en-US" altLang="zh-CN" sz="2400" b="1">
                <a:latin typeface="微软雅黑" panose="020B0503020204020204" charset="-122"/>
                <a:ea typeface="微软雅黑" panose="020B0503020204020204" charset="-122"/>
              </a:rPr>
              <a:t>V</a:t>
            </a:r>
            <a:r>
              <a:rPr lang="en-US" altLang="en-US" sz="2400" b="1">
                <a:latin typeface="微软雅黑" panose="020B0503020204020204" charset="-122"/>
                <a:ea typeface="微软雅黑" panose="020B0503020204020204" charset="-122"/>
              </a:rPr>
              <a:t>.S.</a:t>
            </a:r>
            <a:endParaRPr lang="en-US" altLang="en-US" sz="24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的一些雏形公司</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104900" y="861060"/>
            <a:ext cx="9856470" cy="3322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土巴兔和众多装修公司建立多维度合作、多形式的合作关系，共同服务消费者。</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大家中医向中医提供的互联网工作室和各种增值服务大幅度提高传统中医工作效率。</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大搜车通过赋能众多的二手车经销商，提高其运营效率和服务客户的水平。</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传统的批发市场，如杭州四季青也在快速升级，其支持的</a:t>
            </a:r>
            <a:r>
              <a:rPr lang="zh-CN" altLang="en-US" sz="2000" b="1">
                <a:solidFill>
                  <a:srgbClr val="00B0F0"/>
                </a:solidFill>
                <a:latin typeface="微软雅黑" panose="020B0503020204020204" charset="-122"/>
                <a:ea typeface="微软雅黑" panose="020B0503020204020204" charset="-122"/>
                <a:sym typeface="+mn-ea"/>
              </a:rPr>
              <a:t>前端小</a:t>
            </a:r>
            <a:r>
              <a:rPr lang="en-US" altLang="zh-CN" sz="2000" b="1">
                <a:solidFill>
                  <a:srgbClr val="00B0F0"/>
                </a:solidFill>
                <a:latin typeface="微软雅黑" panose="020B0503020204020204" charset="-122"/>
                <a:ea typeface="微软雅黑" panose="020B0503020204020204" charset="-122"/>
                <a:sym typeface="+mn-ea"/>
              </a:rPr>
              <a:t>b</a:t>
            </a:r>
            <a:r>
              <a:rPr lang="zh-CN" altLang="en-US" sz="2000" b="1">
                <a:solidFill>
                  <a:srgbClr val="00B0F0"/>
                </a:solidFill>
                <a:latin typeface="微软雅黑" panose="020B0503020204020204" charset="-122"/>
                <a:ea typeface="微软雅黑" panose="020B0503020204020204" charset="-122"/>
                <a:sym typeface="+mn-ea"/>
              </a:rPr>
              <a:t>就是大大小小的网红</a:t>
            </a:r>
            <a:r>
              <a:rPr lang="zh-CN" altLang="en-US" sz="2000">
                <a:latin typeface="微软雅黑" panose="020B0503020204020204" charset="-122"/>
                <a:ea typeface="微软雅黑" panose="020B0503020204020204" charset="-122"/>
                <a:sym typeface="+mn-ea"/>
              </a:rPr>
              <a:t>，大部分网红缺乏设计和产品能力，依赖</a:t>
            </a:r>
            <a:r>
              <a:rPr lang="zh-CN" altLang="en-US" sz="2000" b="1">
                <a:solidFill>
                  <a:srgbClr val="00B0F0"/>
                </a:solidFill>
                <a:latin typeface="微软雅黑" panose="020B0503020204020204" charset="-122"/>
                <a:ea typeface="微软雅黑" panose="020B0503020204020204" charset="-122"/>
                <a:sym typeface="+mn-ea"/>
              </a:rPr>
              <a:t>四季青这样的平台</a:t>
            </a:r>
            <a:r>
              <a:rPr lang="en-US" altLang="zh-CN" sz="2000" b="1">
                <a:solidFill>
                  <a:srgbClr val="00B0F0"/>
                </a:solidFill>
                <a:latin typeface="微软雅黑" panose="020B0503020204020204" charset="-122"/>
                <a:ea typeface="微软雅黑" panose="020B0503020204020204" charset="-122"/>
                <a:sym typeface="+mn-ea"/>
              </a:rPr>
              <a:t>S</a:t>
            </a:r>
            <a:r>
              <a:rPr lang="zh-CN" altLang="en-US" sz="2000" b="1">
                <a:solidFill>
                  <a:srgbClr val="00B0F0"/>
                </a:solidFill>
                <a:latin typeface="微软雅黑" panose="020B0503020204020204" charset="-122"/>
                <a:ea typeface="微软雅黑" panose="020B0503020204020204" charset="-122"/>
                <a:sym typeface="+mn-ea"/>
              </a:rPr>
              <a:t>支持自己在商品方面的需求</a:t>
            </a:r>
            <a:r>
              <a:rPr lang="zh-CN" altLang="en-US" sz="2000">
                <a:latin typeface="微软雅黑" panose="020B0503020204020204" charset="-122"/>
                <a:ea typeface="微软雅黑" panose="020B0503020204020204" charset="-122"/>
                <a:sym typeface="+mn-ea"/>
              </a:rPr>
              <a:t>。网红小</a:t>
            </a:r>
            <a:r>
              <a:rPr lang="en-US" altLang="zh-CN" sz="2000">
                <a:latin typeface="微软雅黑" panose="020B0503020204020204" charset="-122"/>
                <a:ea typeface="微软雅黑" panose="020B0503020204020204" charset="-122"/>
                <a:sym typeface="+mn-ea"/>
              </a:rPr>
              <a:t>b</a:t>
            </a:r>
            <a:r>
              <a:rPr lang="zh-CN" altLang="en-US" sz="2000">
                <a:latin typeface="微软雅黑" panose="020B0503020204020204" charset="-122"/>
                <a:ea typeface="微软雅黑" panose="020B0503020204020204" charset="-122"/>
                <a:sym typeface="+mn-ea"/>
              </a:rPr>
              <a:t>的工作是跟客户实时互动、挖掘需求，通过商品的预发布来让客户参与产品设计。</a:t>
            </a:r>
            <a:r>
              <a:rPr lang="zh-CN" altLang="en-US" sz="2000" b="1">
                <a:solidFill>
                  <a:srgbClr val="00B0F0"/>
                </a:solidFill>
                <a:latin typeface="微软雅黑" panose="020B0503020204020204" charset="-122"/>
                <a:ea typeface="微软雅黑" panose="020B0503020204020204" charset="-122"/>
                <a:sym typeface="+mn-ea"/>
              </a:rPr>
              <a:t>网红小</a:t>
            </a:r>
            <a:r>
              <a:rPr lang="en-US" altLang="zh-CN" sz="2000" b="1">
                <a:solidFill>
                  <a:srgbClr val="00B0F0"/>
                </a:solidFill>
                <a:latin typeface="微软雅黑" panose="020B0503020204020204" charset="-122"/>
                <a:ea typeface="微软雅黑" panose="020B0503020204020204" charset="-122"/>
                <a:sym typeface="+mn-ea"/>
              </a:rPr>
              <a:t>b</a:t>
            </a:r>
            <a:r>
              <a:rPr lang="zh-CN" altLang="en-US" sz="2000" b="1">
                <a:solidFill>
                  <a:srgbClr val="00B0F0"/>
                </a:solidFill>
                <a:latin typeface="微软雅黑" panose="020B0503020204020204" charset="-122"/>
                <a:ea typeface="微软雅黑" panose="020B0503020204020204" charset="-122"/>
                <a:sym typeface="+mn-ea"/>
              </a:rPr>
              <a:t>推动品牌在线化，四季青帮助供应中后台平台化（</a:t>
            </a:r>
            <a:r>
              <a:rPr lang="en-US" altLang="zh-CN" sz="2000" b="1">
                <a:solidFill>
                  <a:srgbClr val="00B0F0"/>
                </a:solidFill>
                <a:latin typeface="微软雅黑" panose="020B0503020204020204" charset="-122"/>
                <a:ea typeface="微软雅黑" panose="020B0503020204020204" charset="-122"/>
                <a:sym typeface="+mn-ea"/>
              </a:rPr>
              <a:t>S</a:t>
            </a:r>
            <a:r>
              <a:rPr lang="zh-CN" altLang="en-US" sz="2000" b="1">
                <a:solidFill>
                  <a:srgbClr val="00B0F0"/>
                </a:solidFill>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2291080" y="4794885"/>
            <a:ext cx="3416935" cy="1352550"/>
          </a:xfrm>
          <a:prstGeom prst="rect">
            <a:avLst/>
          </a:prstGeom>
        </p:spPr>
      </p:pic>
      <p:pic>
        <p:nvPicPr>
          <p:cNvPr id="6" name="图片 5"/>
          <p:cNvPicPr>
            <a:picLocks noChangeAspect="true"/>
          </p:cNvPicPr>
          <p:nvPr/>
        </p:nvPicPr>
        <p:blipFill>
          <a:blip r:embed="rId5"/>
          <a:stretch>
            <a:fillRect/>
          </a:stretch>
        </p:blipFill>
        <p:spPr>
          <a:xfrm>
            <a:off x="6706235" y="4267835"/>
            <a:ext cx="3304540" cy="2202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a:t>
            </a:r>
            <a:r>
              <a:rPr lang="zh-CN" altLang="en-US" sz="3200" dirty="0">
                <a:solidFill>
                  <a:schemeClr val="bg1"/>
                </a:solidFill>
                <a:latin typeface="微软雅黑" panose="020B0503020204020204" charset="-122"/>
                <a:ea typeface="微软雅黑" panose="020B0503020204020204" charset="-122"/>
                <a:sym typeface="+mn-ea"/>
              </a:rPr>
              <a:t>和小</a:t>
            </a:r>
            <a:r>
              <a:rPr lang="en-US" altLang="zh-CN" sz="3200" dirty="0">
                <a:solidFill>
                  <a:schemeClr val="bg1"/>
                </a:solidFill>
                <a:latin typeface="微软雅黑" panose="020B0503020204020204" charset="-122"/>
                <a:ea typeface="微软雅黑" panose="020B0503020204020204" charset="-122"/>
                <a:sym typeface="+mn-ea"/>
              </a:rPr>
              <a:t>b</a:t>
            </a:r>
            <a:r>
              <a:rPr lang="zh-CN" altLang="en-US" sz="3200" dirty="0">
                <a:solidFill>
                  <a:schemeClr val="bg1"/>
                </a:solidFill>
                <a:latin typeface="微软雅黑" panose="020B0503020204020204" charset="-122"/>
                <a:ea typeface="微软雅黑" panose="020B0503020204020204" charset="-122"/>
                <a:sym typeface="+mn-ea"/>
              </a:rPr>
              <a:t>的新型合作</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5631180"/>
          </a:xfrm>
          <a:prstGeom prst="rect">
            <a:avLst/>
          </a:prstGeom>
          <a:noFill/>
        </p:spPr>
        <p:txBody>
          <a:bodyPr wrap="square" rtlCol="0">
            <a:spAutoFit/>
          </a:bodyPr>
          <a:p>
            <a:pPr fontAlgn="auto">
              <a:lnSpc>
                <a:spcPct val="150000"/>
              </a:lnSpc>
            </a:pPr>
            <a:r>
              <a:rPr lang="en-US" altLang="zh-CN" sz="2000">
                <a:latin typeface="微软雅黑" panose="020B0503020204020204" charset="-122"/>
                <a:ea typeface="微软雅黑" panose="020B0503020204020204" charset="-122"/>
              </a:rPr>
              <a:t>S2b2c</a:t>
            </a:r>
            <a:r>
              <a:rPr lang="zh-CN" altLang="en-US" sz="2000">
                <a:latin typeface="微软雅黑" panose="020B0503020204020204" charset="-122"/>
                <a:ea typeface="微软雅黑" panose="020B0503020204020204" charset="-122"/>
              </a:rPr>
              <a:t>模式是最大的创新，是</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和小</a:t>
            </a:r>
            <a:r>
              <a:rPr lang="en-US" altLang="zh-CN" sz="2000">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共同服务</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。共同服务的含义有两层：</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第一，当小</a:t>
            </a:r>
            <a:r>
              <a:rPr lang="en-US" altLang="zh-CN" sz="2000" b="1">
                <a:latin typeface="微软雅黑" panose="020B0503020204020204" charset="-122"/>
                <a:ea typeface="微软雅黑" panose="020B0503020204020204" charset="-122"/>
              </a:rPr>
              <a:t>b</a:t>
            </a:r>
            <a:r>
              <a:rPr lang="zh-CN" altLang="en-US" sz="2000" b="1">
                <a:latin typeface="微软雅黑" panose="020B0503020204020204" charset="-122"/>
                <a:ea typeface="微软雅黑" panose="020B0503020204020204" charset="-122"/>
              </a:rPr>
              <a:t>服务</a:t>
            </a:r>
            <a:r>
              <a:rPr lang="en-US" altLang="zh-CN" sz="2000" b="1">
                <a:latin typeface="微软雅黑" panose="020B0503020204020204" charset="-122"/>
                <a:ea typeface="微软雅黑" panose="020B0503020204020204" charset="-122"/>
              </a:rPr>
              <a:t>c</a:t>
            </a:r>
            <a:r>
              <a:rPr lang="zh-CN" altLang="en-US" sz="2000" b="1">
                <a:latin typeface="微软雅黑" panose="020B0503020204020204" charset="-122"/>
                <a:ea typeface="微软雅黑" panose="020B0503020204020204" charset="-122"/>
              </a:rPr>
              <a:t>时，必须调用</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提供的某种服务</a:t>
            </a:r>
            <a:r>
              <a:rPr lang="zh-CN" altLang="en-US" sz="2000">
                <a:latin typeface="微软雅黑" panose="020B0503020204020204" charset="-122"/>
                <a:ea typeface="微软雅黑" panose="020B0503020204020204" charset="-122"/>
              </a:rPr>
              <a:t>。如</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提供的</a:t>
            </a:r>
            <a:r>
              <a:rPr lang="zh-CN" altLang="en-US" sz="2000" b="1">
                <a:solidFill>
                  <a:srgbClr val="00B0F0"/>
                </a:solidFill>
                <a:latin typeface="微软雅黑" panose="020B0503020204020204" charset="-122"/>
                <a:ea typeface="微软雅黑" panose="020B0503020204020204" charset="-122"/>
              </a:rPr>
              <a:t>数据智能</a:t>
            </a:r>
            <a:r>
              <a:rPr lang="zh-CN" altLang="en-US" sz="2000">
                <a:latin typeface="微软雅黑" panose="020B0503020204020204" charset="-122"/>
                <a:ea typeface="微软雅黑" panose="020B0503020204020204" charset="-122"/>
              </a:rPr>
              <a:t>服务帮助小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收集和分析用户的需求和反馈，</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基于对上游</a:t>
            </a:r>
            <a:r>
              <a:rPr lang="zh-CN" altLang="en-US" sz="2000" b="1">
                <a:solidFill>
                  <a:srgbClr val="00B0F0"/>
                </a:solidFill>
                <a:latin typeface="微软雅黑" panose="020B0503020204020204" charset="-122"/>
                <a:ea typeface="微软雅黑" panose="020B0503020204020204" charset="-122"/>
              </a:rPr>
              <a:t>供应链的整合</a:t>
            </a:r>
            <a:r>
              <a:rPr lang="zh-CN" altLang="en-US" sz="2000">
                <a:latin typeface="微软雅黑" panose="020B0503020204020204" charset="-122"/>
                <a:ea typeface="微软雅黑" panose="020B0503020204020204" charset="-122"/>
              </a:rPr>
              <a:t>为小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提供的</a:t>
            </a:r>
            <a:r>
              <a:rPr lang="zh-CN" altLang="en-US" sz="2000" b="1">
                <a:solidFill>
                  <a:srgbClr val="00B0F0"/>
                </a:solidFill>
                <a:latin typeface="微软雅黑" panose="020B0503020204020204" charset="-122"/>
                <a:ea typeface="微软雅黑" panose="020B0503020204020204" charset="-122"/>
              </a:rPr>
              <a:t>增值服务</a:t>
            </a:r>
            <a:r>
              <a:rPr lang="zh-CN" altLang="en-US" sz="2000">
                <a:latin typeface="微软雅黑" panose="020B0503020204020204" charset="-122"/>
                <a:ea typeface="微软雅黑" panose="020B0503020204020204" charset="-122"/>
              </a:rPr>
              <a:t>，小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由于品牌和规模的限制基本上得不到上游很好的支持。</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第二，对</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来说，小</a:t>
            </a:r>
            <a:r>
              <a:rPr lang="en-US" altLang="zh-CN" sz="2000" b="1">
                <a:latin typeface="微软雅黑" panose="020B0503020204020204" charset="-122"/>
                <a:ea typeface="微软雅黑" panose="020B0503020204020204" charset="-122"/>
              </a:rPr>
              <a:t>b</a:t>
            </a:r>
            <a:r>
              <a:rPr lang="zh-CN" altLang="en-US" sz="2000" b="1">
                <a:latin typeface="微软雅黑" panose="020B0503020204020204" charset="-122"/>
                <a:ea typeface="微软雅黑" panose="020B0503020204020204" charset="-122"/>
              </a:rPr>
              <a:t>服务</a:t>
            </a:r>
            <a:r>
              <a:rPr lang="en-US" altLang="zh-CN" sz="2000" b="1">
                <a:latin typeface="微软雅黑" panose="020B0503020204020204" charset="-122"/>
                <a:ea typeface="微软雅黑" panose="020B0503020204020204" charset="-122"/>
              </a:rPr>
              <a:t>c</a:t>
            </a:r>
            <a:r>
              <a:rPr lang="zh-CN" altLang="en-US" sz="2000" b="1">
                <a:latin typeface="微软雅黑" panose="020B0503020204020204" charset="-122"/>
                <a:ea typeface="微软雅黑" panose="020B0503020204020204" charset="-122"/>
              </a:rPr>
              <a:t>的过程对它必须是透明的，也就是</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能参与并且给予实时反馈，来提升</a:t>
            </a:r>
            <a:r>
              <a:rPr lang="en-US" altLang="zh-CN" sz="2000" b="1">
                <a:latin typeface="微软雅黑" panose="020B0503020204020204" charset="-122"/>
                <a:ea typeface="微软雅黑" panose="020B0503020204020204" charset="-122"/>
              </a:rPr>
              <a:t>S</a:t>
            </a:r>
            <a:r>
              <a:rPr lang="zh-CN" altLang="en-US" sz="2000" b="1">
                <a:latin typeface="微软雅黑" panose="020B0503020204020204" charset="-122"/>
                <a:ea typeface="微软雅黑" panose="020B0503020204020204" charset="-122"/>
              </a:rPr>
              <a:t>对小</a:t>
            </a:r>
            <a:r>
              <a:rPr lang="en-US" altLang="zh-CN" sz="2000" b="1">
                <a:latin typeface="微软雅黑" panose="020B0503020204020204" charset="-122"/>
                <a:ea typeface="微软雅黑" panose="020B0503020204020204" charset="-122"/>
              </a:rPr>
              <a:t>b</a:t>
            </a:r>
            <a:r>
              <a:rPr lang="zh-CN" altLang="en-US" sz="2000" b="1">
                <a:latin typeface="微软雅黑" panose="020B0503020204020204" charset="-122"/>
                <a:ea typeface="微软雅黑" panose="020B0503020204020204" charset="-122"/>
              </a:rPr>
              <a:t>的服务</a:t>
            </a:r>
            <a:r>
              <a:rPr lang="zh-CN" altLang="en-US" sz="2000">
                <a:latin typeface="微软雅黑" panose="020B0503020204020204" charset="-122"/>
                <a:ea typeface="微软雅黑" panose="020B0503020204020204" charset="-122"/>
              </a:rPr>
              <a:t>。实现这一点的前提是小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服务</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的过程在线化，</a:t>
            </a:r>
            <a:r>
              <a:rPr lang="en-US" altLang="zh-CN" sz="2000">
                <a:latin typeface="微软雅黑" panose="020B0503020204020204" charset="-122"/>
                <a:ea typeface="微软雅黑" panose="020B0503020204020204" charset="-122"/>
              </a:rPr>
              <a:t>S</a:t>
            </a:r>
            <a:r>
              <a:rPr lang="zh-CN" altLang="en-US" sz="2000">
                <a:latin typeface="微软雅黑" panose="020B0503020204020204" charset="-122"/>
                <a:ea typeface="微软雅黑" panose="020B0503020204020204" charset="-122"/>
              </a:rPr>
              <a:t>和小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要通过在线化、软件化实现自动协同更好地服务</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en-US" altLang="zh-CN" sz="2000">
                <a:latin typeface="微软雅黑" panose="020B0503020204020204" charset="-122"/>
                <a:ea typeface="微软雅黑" panose="020B0503020204020204" charset="-122"/>
              </a:rPr>
              <a:t>S2b2c</a:t>
            </a:r>
            <a:r>
              <a:rPr lang="zh-CN" altLang="en-US" sz="2000">
                <a:latin typeface="微软雅黑" panose="020B0503020204020204" charset="-122"/>
                <a:ea typeface="微软雅黑" panose="020B0503020204020204" charset="-122"/>
              </a:rPr>
              <a:t>必须比“小</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”在效率上有很大的提升，实现这个超越的核心就是</a:t>
            </a:r>
            <a:r>
              <a:rPr lang="en-US" altLang="zh-CN" sz="2000" b="1">
                <a:solidFill>
                  <a:srgbClr val="00B0F0"/>
                </a:solidFill>
                <a:latin typeface="微软雅黑" panose="020B0503020204020204" charset="-122"/>
                <a:ea typeface="微软雅黑" panose="020B0503020204020204" charset="-122"/>
              </a:rPr>
              <a:t>S</a:t>
            </a:r>
            <a:r>
              <a:rPr lang="zh-CN" altLang="en-US" sz="2000" b="1">
                <a:solidFill>
                  <a:srgbClr val="00B0F0"/>
                </a:solidFill>
                <a:latin typeface="微软雅黑" panose="020B0503020204020204" charset="-122"/>
                <a:ea typeface="微软雅黑" panose="020B0503020204020204" charset="-122"/>
              </a:rPr>
              <a:t>对小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赋能</a:t>
            </a:r>
            <a:r>
              <a:rPr lang="zh-CN" altLang="en-US" sz="2000">
                <a:latin typeface="微软雅黑" panose="020B0503020204020204" charset="-122"/>
                <a:ea typeface="微软雅黑" panose="020B0503020204020204" charset="-122"/>
              </a:rPr>
              <a:t>。小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的天然能力在于与</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的关系，由于标准化能力不足（供应链、营销和品牌），只能深耕与用户的关系，提供</a:t>
            </a:r>
            <a:r>
              <a:rPr lang="zh-CN" altLang="en-US" sz="2000" b="1">
                <a:solidFill>
                  <a:srgbClr val="00B0F0"/>
                </a:solidFill>
                <a:latin typeface="微软雅黑" panose="020B0503020204020204" charset="-122"/>
                <a:ea typeface="微软雅黑" panose="020B0503020204020204" charset="-122"/>
              </a:rPr>
              <a:t>个性化、差异化产品</a:t>
            </a:r>
            <a:r>
              <a:rPr lang="zh-CN" altLang="en-US" sz="2000">
                <a:latin typeface="微软雅黑" panose="020B0503020204020204" charset="-122"/>
                <a:ea typeface="微软雅黑" panose="020B0503020204020204" charset="-122"/>
              </a:rPr>
              <a:t>，很多小</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与用户有情感连接，</a:t>
            </a:r>
            <a:r>
              <a:rPr lang="zh-CN" altLang="en-US" sz="2000" b="1">
                <a:solidFill>
                  <a:srgbClr val="00B0F0"/>
                </a:solidFill>
                <a:latin typeface="微软雅黑" panose="020B0503020204020204" charset="-122"/>
                <a:ea typeface="微软雅黑" panose="020B0503020204020204" charset="-122"/>
              </a:rPr>
              <a:t>有类似社群的关系</a:t>
            </a:r>
            <a:r>
              <a:rPr lang="zh-CN" altLang="en-US" sz="2000">
                <a:latin typeface="微软雅黑" panose="020B0503020204020204" charset="-122"/>
                <a:ea typeface="微软雅黑" panose="020B0503020204020204" charset="-122"/>
              </a:rPr>
              <a:t>（如，小网红）。</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en-US" altLang="zh-CN" sz="3200" dirty="0">
                <a:solidFill>
                  <a:schemeClr val="bg1"/>
                </a:solidFill>
                <a:latin typeface="微软雅黑" panose="020B0503020204020204" charset="-122"/>
                <a:ea typeface="微软雅黑" panose="020B0503020204020204" charset="-122"/>
                <a:sym typeface="+mn-ea"/>
              </a:rPr>
              <a:t>S2b2c</a:t>
            </a:r>
            <a:r>
              <a:rPr lang="zh-CN" altLang="en-US" sz="3200" dirty="0">
                <a:solidFill>
                  <a:schemeClr val="bg1"/>
                </a:solidFill>
                <a:latin typeface="微软雅黑" panose="020B0503020204020204" charset="-122"/>
                <a:ea typeface="微软雅黑" panose="020B0503020204020204" charset="-122"/>
                <a:sym typeface="+mn-ea"/>
              </a:rPr>
              <a:t>模式的价值创造</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476375"/>
          </a:xfrm>
          <a:prstGeom prst="rect">
            <a:avLst/>
          </a:prstGeom>
          <a:noFill/>
        </p:spPr>
        <p:txBody>
          <a:bodyPr wrap="square" rtlCol="0">
            <a:spAutoFit/>
          </a:bodyPr>
          <a:p>
            <a:pPr fontAlgn="auto">
              <a:lnSpc>
                <a:spcPct val="150000"/>
              </a:lnSpc>
            </a:pPr>
            <a:r>
              <a:rPr lang="en-US" altLang="zh-CN" sz="2000">
                <a:latin typeface="微软雅黑" panose="020B0503020204020204" charset="-122"/>
                <a:ea typeface="微软雅黑" panose="020B0503020204020204" charset="-122"/>
              </a:rPr>
              <a:t>S2b2c</a:t>
            </a:r>
            <a:r>
              <a:rPr lang="zh-CN" altLang="en-US" sz="2000">
                <a:latin typeface="微软雅黑" panose="020B0503020204020204" charset="-122"/>
                <a:ea typeface="微软雅黑" panose="020B0503020204020204" charset="-122"/>
              </a:rPr>
              <a:t>模式最核心的是</a:t>
            </a:r>
            <a:r>
              <a:rPr lang="en-US" altLang="zh-CN" sz="2000" b="1">
                <a:solidFill>
                  <a:srgbClr val="00B0F0"/>
                </a:solidFill>
                <a:latin typeface="微软雅黑" panose="020B0503020204020204" charset="-122"/>
                <a:ea typeface="微软雅黑" panose="020B0503020204020204" charset="-122"/>
              </a:rPr>
              <a:t>S</a:t>
            </a:r>
            <a:r>
              <a:rPr lang="zh-CN" altLang="en-US" sz="2000" b="1">
                <a:solidFill>
                  <a:srgbClr val="00B0F0"/>
                </a:solidFill>
                <a:latin typeface="微软雅黑" panose="020B0503020204020204" charset="-122"/>
                <a:ea typeface="微软雅黑" panose="020B0503020204020204" charset="-122"/>
              </a:rPr>
              <a:t>和小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要共同服务</a:t>
            </a:r>
            <a:r>
              <a:rPr lang="en-US" altLang="zh-CN" sz="2000" b="1">
                <a:solidFill>
                  <a:srgbClr val="00B0F0"/>
                </a:solidFill>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，创造更大的价值，这个模式可以从两个关键维度来思考：</a:t>
            </a:r>
            <a:r>
              <a:rPr lang="zh-CN" altLang="en-US" sz="2000" b="1">
                <a:solidFill>
                  <a:srgbClr val="00B0F0"/>
                </a:solidFill>
                <a:latin typeface="微软雅黑" panose="020B0503020204020204" charset="-122"/>
                <a:ea typeface="微软雅黑" panose="020B0503020204020204" charset="-122"/>
              </a:rPr>
              <a:t>横轴是小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对</a:t>
            </a:r>
            <a:r>
              <a:rPr lang="en-US" altLang="zh-CN" sz="2000" b="1">
                <a:solidFill>
                  <a:srgbClr val="00B0F0"/>
                </a:solidFill>
                <a:latin typeface="微软雅黑" panose="020B0503020204020204" charset="-122"/>
                <a:ea typeface="微软雅黑" panose="020B0503020204020204" charset="-122"/>
              </a:rPr>
              <a:t>c</a:t>
            </a:r>
            <a:r>
              <a:rPr lang="zh-CN" altLang="en-US" sz="2000" b="1">
                <a:solidFill>
                  <a:srgbClr val="00B0F0"/>
                </a:solidFill>
                <a:latin typeface="微软雅黑" panose="020B0503020204020204" charset="-122"/>
                <a:ea typeface="微软雅黑" panose="020B0503020204020204" charset="-122"/>
              </a:rPr>
              <a:t>服务的深度与价值</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纵轴是</a:t>
            </a:r>
            <a:r>
              <a:rPr lang="en-US" altLang="zh-CN" sz="2000" b="1">
                <a:solidFill>
                  <a:srgbClr val="00B0F0"/>
                </a:solidFill>
                <a:latin typeface="微软雅黑" panose="020B0503020204020204" charset="-122"/>
                <a:ea typeface="微软雅黑" panose="020B0503020204020204" charset="-122"/>
              </a:rPr>
              <a:t>S</a:t>
            </a:r>
            <a:r>
              <a:rPr lang="zh-CN" altLang="en-US" sz="2000" b="1">
                <a:solidFill>
                  <a:srgbClr val="00B0F0"/>
                </a:solidFill>
                <a:latin typeface="微软雅黑" panose="020B0503020204020204" charset="-122"/>
                <a:ea typeface="微软雅黑" panose="020B0503020204020204" charset="-122"/>
              </a:rPr>
              <a:t>对小</a:t>
            </a:r>
            <a:r>
              <a:rPr lang="en-US" altLang="zh-CN" sz="2000" b="1">
                <a:solidFill>
                  <a:srgbClr val="00B0F0"/>
                </a:solidFill>
                <a:latin typeface="微软雅黑" panose="020B0503020204020204" charset="-122"/>
                <a:ea typeface="微软雅黑" panose="020B0503020204020204" charset="-122"/>
              </a:rPr>
              <a:t>b</a:t>
            </a:r>
            <a:r>
              <a:rPr lang="zh-CN" altLang="en-US" sz="2000" b="1">
                <a:solidFill>
                  <a:srgbClr val="00B0F0"/>
                </a:solidFill>
                <a:latin typeface="微软雅黑" panose="020B0503020204020204" charset="-122"/>
                <a:ea typeface="微软雅黑" panose="020B0503020204020204" charset="-122"/>
              </a:rPr>
              <a:t>赋能的广度和价值</a:t>
            </a:r>
            <a:r>
              <a:rPr lang="zh-CN" altLang="en-US" sz="2000">
                <a:latin typeface="微软雅黑" panose="020B0503020204020204" charset="-122"/>
                <a:ea typeface="微软雅黑" panose="020B0503020204020204" charset="-122"/>
              </a:rPr>
              <a:t>，这两个轴越往外，这个模式创造的价值越大。</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3426460" y="2520950"/>
            <a:ext cx="5523230" cy="3930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M2FmYjVjZTQwMWZkMWZiNmI5NDdhZ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3153</Words>
  <Application>WPS 演示</Application>
  <PresentationFormat>宽屏</PresentationFormat>
  <Paragraphs>117</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103</cp:revision>
  <dcterms:created xsi:type="dcterms:W3CDTF">2021-09-10T06:30:33Z</dcterms:created>
  <dcterms:modified xsi:type="dcterms:W3CDTF">2021-09-10T06:30:33Z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